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0" r:id="rId4"/>
    <p:sldId id="281" r:id="rId5"/>
    <p:sldId id="282" r:id="rId6"/>
    <p:sldId id="283" r:id="rId7"/>
    <p:sldId id="284" r:id="rId8"/>
    <p:sldId id="285" r:id="rId9"/>
    <p:sldId id="286" r:id="rId10"/>
    <p:sldId id="287" r:id="rId11"/>
    <p:sldId id="288" r:id="rId12"/>
    <p:sldId id="289" r:id="rId13"/>
    <p:sldId id="290" r:id="rId14"/>
    <p:sldId id="291" r:id="rId15"/>
    <p:sldId id="292" r:id="rId16"/>
    <p:sldId id="293" r:id="rId17"/>
    <p:sldId id="294" r:id="rId18"/>
    <p:sldId id="295" r:id="rId19"/>
    <p:sldId id="296" r:id="rId20"/>
    <p:sldId id="297" r:id="rId21"/>
    <p:sldId id="298" r:id="rId22"/>
    <p:sldId id="299" r:id="rId23"/>
    <p:sldId id="300" r:id="rId24"/>
    <p:sldId id="301" r:id="rId25"/>
    <p:sldId id="302" r:id="rId26"/>
    <p:sldId id="303" r:id="rId27"/>
    <p:sldId id="304" r:id="rId28"/>
    <p:sldId id="305" r:id="rId29"/>
    <p:sldId id="306" r:id="rId30"/>
    <p:sldId id="307" r:id="rId3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00"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B0D523A9-0564-45A5-A481-F07821FB512D}" type="datetimeFigureOut">
              <a:rPr lang="tr-TR" smtClean="0"/>
              <a:t>21.12.2020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2118661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0D523A9-0564-45A5-A481-F07821FB512D}" type="datetimeFigureOut">
              <a:rPr lang="tr-TR" smtClean="0"/>
              <a:t>21.12.2020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827114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0D523A9-0564-45A5-A481-F07821FB512D}" type="datetimeFigureOut">
              <a:rPr lang="tr-TR" smtClean="0"/>
              <a:t>21.12.2020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1964442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0D523A9-0564-45A5-A481-F07821FB512D}" type="datetimeFigureOut">
              <a:rPr lang="tr-TR" smtClean="0"/>
              <a:t>21.12.2020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771018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B0D523A9-0564-45A5-A481-F07821FB512D}" type="datetimeFigureOut">
              <a:rPr lang="tr-TR" smtClean="0"/>
              <a:t>21.12.2020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956617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B0D523A9-0564-45A5-A481-F07821FB512D}" type="datetimeFigureOut">
              <a:rPr lang="tr-TR" smtClean="0"/>
              <a:t>21.12.2020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3498538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B0D523A9-0564-45A5-A481-F07821FB512D}" type="datetimeFigureOut">
              <a:rPr lang="tr-TR" smtClean="0"/>
              <a:t>21.12.2020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3812525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B0D523A9-0564-45A5-A481-F07821FB512D}" type="datetimeFigureOut">
              <a:rPr lang="tr-TR" smtClean="0"/>
              <a:t>21.12.2020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632364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B0D523A9-0564-45A5-A481-F07821FB512D}" type="datetimeFigureOut">
              <a:rPr lang="tr-TR" smtClean="0"/>
              <a:t>21.12.2020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1619149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B0D523A9-0564-45A5-A481-F07821FB512D}" type="datetimeFigureOut">
              <a:rPr lang="tr-TR" smtClean="0"/>
              <a:t>21.12.2020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2657636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B0D523A9-0564-45A5-A481-F07821FB512D}" type="datetimeFigureOut">
              <a:rPr lang="tr-TR" smtClean="0"/>
              <a:t>21.12.2020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2619187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D523A9-0564-45A5-A481-F07821FB512D}" type="datetimeFigureOut">
              <a:rPr lang="tr-TR" smtClean="0"/>
              <a:t>21.12.2020</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FA3920-FF7C-48FD-AE3C-7E95DEC0CD92}" type="slidenum">
              <a:rPr lang="tr-TR" smtClean="0"/>
              <a:t>‹#›</a:t>
            </a:fld>
            <a:endParaRPr lang="tr-TR"/>
          </a:p>
        </p:txBody>
      </p:sp>
    </p:spTree>
    <p:extLst>
      <p:ext uri="{BB962C8B-B14F-4D97-AF65-F5344CB8AC3E}">
        <p14:creationId xmlns:p14="http://schemas.microsoft.com/office/powerpoint/2010/main" val="42085895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smtClean="0"/>
              <a:t> </a:t>
            </a:r>
            <a:endParaRPr lang="tr-TR" dirty="0"/>
          </a:p>
        </p:txBody>
      </p:sp>
      <p:sp>
        <p:nvSpPr>
          <p:cNvPr id="3" name="Alt Başlık 2"/>
          <p:cNvSpPr>
            <a:spLocks noGrp="1"/>
          </p:cNvSpPr>
          <p:nvPr>
            <p:ph type="subTitle" idx="1"/>
          </p:nvPr>
        </p:nvSpPr>
        <p:spPr/>
        <p:txBody>
          <a:bodyPr/>
          <a:lstStyle/>
          <a:p>
            <a:endParaRPr lang="tr-TR" dirty="0"/>
          </a:p>
        </p:txBody>
      </p:sp>
      <p:pic>
        <p:nvPicPr>
          <p:cNvPr id="10" name="Resim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 y="-34291"/>
            <a:ext cx="12252960" cy="6892291"/>
          </a:xfrm>
          <a:prstGeom prst="rect">
            <a:avLst/>
          </a:prstGeom>
        </p:spPr>
      </p:pic>
      <p:sp>
        <p:nvSpPr>
          <p:cNvPr id="14" name="Metin kutusu 13"/>
          <p:cNvSpPr txBox="1"/>
          <p:nvPr/>
        </p:nvSpPr>
        <p:spPr>
          <a:xfrm>
            <a:off x="6505303" y="5442858"/>
            <a:ext cx="6209211" cy="923330"/>
          </a:xfrm>
          <a:prstGeom prst="rect">
            <a:avLst/>
          </a:prstGeom>
          <a:noFill/>
        </p:spPr>
        <p:txBody>
          <a:bodyPr wrap="square" rtlCol="0">
            <a:spAutoFit/>
          </a:bodyPr>
          <a:lstStyle/>
          <a:p>
            <a:r>
              <a:rPr lang="tr-TR" sz="5400" b="1" dirty="0" smtClean="0">
                <a:solidFill>
                  <a:srgbClr val="C00000"/>
                </a:solidFill>
                <a:latin typeface="Adobe Caslon Pro" panose="0205050205050A020403" pitchFamily="18" charset="-94"/>
                <a:ea typeface="Adobe Myungjo Std M" panose="02020600000000000000" pitchFamily="18" charset="-128"/>
              </a:rPr>
              <a:t>FIKIH İLMİ</a:t>
            </a:r>
            <a:endParaRPr lang="tr-TR" sz="5400" b="1" dirty="0">
              <a:solidFill>
                <a:srgbClr val="C00000"/>
              </a:solidFill>
              <a:latin typeface="Adobe Caslon Pro" panose="0205050205050A020403" pitchFamily="18" charset="-94"/>
              <a:ea typeface="Adobe Myungjo Std M" panose="02020600000000000000" pitchFamily="18" charset="-128"/>
            </a:endParaRPr>
          </a:p>
        </p:txBody>
      </p:sp>
    </p:spTree>
    <p:extLst>
      <p:ext uri="{BB962C8B-B14F-4D97-AF65-F5344CB8AC3E}">
        <p14:creationId xmlns:p14="http://schemas.microsoft.com/office/powerpoint/2010/main" val="3415418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MUÂMELÂT</a:t>
            </a:r>
            <a:endParaRPr lang="tr-TR" dirty="0">
              <a:solidFill>
                <a:srgbClr val="C00000"/>
              </a:solidFill>
            </a:endParaRPr>
          </a:p>
        </p:txBody>
      </p:sp>
      <p:sp>
        <p:nvSpPr>
          <p:cNvPr id="3" name="İçerik Yer Tutucusu 2"/>
          <p:cNvSpPr>
            <a:spLocks noGrp="1"/>
          </p:cNvSpPr>
          <p:nvPr>
            <p:ph idx="1"/>
          </p:nvPr>
        </p:nvSpPr>
        <p:spPr/>
        <p:txBody>
          <a:bodyPr>
            <a:normAutofit/>
          </a:bodyPr>
          <a:lstStyle/>
          <a:p>
            <a:pPr>
              <a:lnSpc>
                <a:spcPct val="120000"/>
              </a:lnSpc>
            </a:pPr>
            <a:r>
              <a:rPr lang="tr-TR" b="1" dirty="0" err="1">
                <a:solidFill>
                  <a:srgbClr val="00B050"/>
                </a:solidFill>
              </a:rPr>
              <a:t>Muâmelât</a:t>
            </a:r>
            <a:r>
              <a:rPr lang="tr-TR" dirty="0"/>
              <a:t> alanındaki konular medeni hukuk ile yargılama hukuku konularına karşılık gelir. Bu alan içindeki </a:t>
            </a:r>
            <a:r>
              <a:rPr lang="tr-TR" b="1" dirty="0" err="1">
                <a:solidFill>
                  <a:srgbClr val="00B050"/>
                </a:solidFill>
              </a:rPr>
              <a:t>Münâkehât</a:t>
            </a:r>
            <a:r>
              <a:rPr lang="tr-TR" b="1" dirty="0">
                <a:solidFill>
                  <a:srgbClr val="00B050"/>
                </a:solidFill>
              </a:rPr>
              <a:t>/</a:t>
            </a:r>
            <a:r>
              <a:rPr lang="tr-TR" b="1" dirty="0" err="1">
                <a:solidFill>
                  <a:srgbClr val="00B050"/>
                </a:solidFill>
              </a:rPr>
              <a:t>mufârakât</a:t>
            </a:r>
            <a:r>
              <a:rPr lang="tr-TR" dirty="0"/>
              <a:t> başlığı, aile hukukuna; </a:t>
            </a:r>
            <a:r>
              <a:rPr lang="tr-TR" b="1" dirty="0">
                <a:solidFill>
                  <a:srgbClr val="00B050"/>
                </a:solidFill>
              </a:rPr>
              <a:t>Malî</a:t>
            </a:r>
            <a:r>
              <a:rPr lang="tr-TR" dirty="0"/>
              <a:t> </a:t>
            </a:r>
            <a:r>
              <a:rPr lang="tr-TR" b="1" dirty="0" err="1" smtClean="0">
                <a:solidFill>
                  <a:srgbClr val="00B050"/>
                </a:solidFill>
              </a:rPr>
              <a:t>muâmelât</a:t>
            </a:r>
            <a:r>
              <a:rPr lang="tr-TR" dirty="0" smtClean="0"/>
              <a:t> başlığı </a:t>
            </a:r>
            <a:r>
              <a:rPr lang="tr-TR" dirty="0"/>
              <a:t>daha çok Eşya ve Borçlar hukukundan oluşan </a:t>
            </a:r>
            <a:r>
              <a:rPr lang="tr-TR" dirty="0" smtClean="0"/>
              <a:t>Malvarlığı </a:t>
            </a:r>
            <a:r>
              <a:rPr lang="tr-TR" dirty="0"/>
              <a:t>alanına; </a:t>
            </a:r>
            <a:r>
              <a:rPr lang="tr-TR" b="1" dirty="0" err="1">
                <a:solidFill>
                  <a:srgbClr val="00B050"/>
                </a:solidFill>
              </a:rPr>
              <a:t>Terikât</a:t>
            </a:r>
            <a:r>
              <a:rPr lang="tr-TR" dirty="0"/>
              <a:t>, Miras fıkhına, </a:t>
            </a:r>
            <a:r>
              <a:rPr lang="tr-TR" b="1" dirty="0" err="1">
                <a:solidFill>
                  <a:srgbClr val="00B050"/>
                </a:solidFill>
              </a:rPr>
              <a:t>Muhâsemât</a:t>
            </a:r>
            <a:r>
              <a:rPr lang="tr-TR" dirty="0"/>
              <a:t> ise daha çok yargılama hukukuna paraleldir.</a:t>
            </a:r>
          </a:p>
        </p:txBody>
      </p:sp>
    </p:spTree>
    <p:extLst>
      <p:ext uri="{BB962C8B-B14F-4D97-AF65-F5344CB8AC3E}">
        <p14:creationId xmlns:p14="http://schemas.microsoft.com/office/powerpoint/2010/main" val="29657670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MUÂMELÂT</a:t>
            </a:r>
          </a:p>
        </p:txBody>
      </p:sp>
      <p:sp>
        <p:nvSpPr>
          <p:cNvPr id="3" name="İçerik Yer Tutucusu 2"/>
          <p:cNvSpPr>
            <a:spLocks noGrp="1"/>
          </p:cNvSpPr>
          <p:nvPr>
            <p:ph idx="1"/>
          </p:nvPr>
        </p:nvSpPr>
        <p:spPr/>
        <p:txBody>
          <a:bodyPr>
            <a:normAutofit/>
          </a:bodyPr>
          <a:lstStyle/>
          <a:p>
            <a:pPr>
              <a:lnSpc>
                <a:spcPct val="150000"/>
              </a:lnSpc>
            </a:pPr>
            <a:r>
              <a:rPr lang="tr-TR" b="1" dirty="0" err="1">
                <a:solidFill>
                  <a:srgbClr val="00B050"/>
                </a:solidFill>
              </a:rPr>
              <a:t>Münâkehât</a:t>
            </a:r>
            <a:r>
              <a:rPr lang="tr-TR" dirty="0"/>
              <a:t> terimi </a:t>
            </a:r>
            <a:r>
              <a:rPr lang="tr-TR" dirty="0" err="1"/>
              <a:t>muâmelât</a:t>
            </a:r>
            <a:r>
              <a:rPr lang="tr-TR" dirty="0"/>
              <a:t> konularının temel başlıklarından ilki olup zaman zaman </a:t>
            </a:r>
            <a:r>
              <a:rPr lang="tr-TR" b="1" dirty="0" err="1">
                <a:solidFill>
                  <a:srgbClr val="00B050"/>
                </a:solidFill>
              </a:rPr>
              <a:t>Münâkehât</a:t>
            </a:r>
            <a:r>
              <a:rPr lang="tr-TR" dirty="0"/>
              <a:t> ve </a:t>
            </a:r>
            <a:r>
              <a:rPr lang="tr-TR" b="1" dirty="0" err="1">
                <a:solidFill>
                  <a:srgbClr val="00B050"/>
                </a:solidFill>
              </a:rPr>
              <a:t>Müfârakât</a:t>
            </a:r>
            <a:r>
              <a:rPr lang="tr-TR" dirty="0"/>
              <a:t> olarak da ifade edilir. </a:t>
            </a:r>
            <a:r>
              <a:rPr lang="tr-TR" dirty="0" err="1"/>
              <a:t>Münâkehât</a:t>
            </a:r>
            <a:r>
              <a:rPr lang="tr-TR" dirty="0"/>
              <a:t> terimi daha çok aile müessesesinin kuruluş sözleşmesi olan nikâh akdini ve bu akitle kurulan aile kurumunu; </a:t>
            </a:r>
            <a:r>
              <a:rPr lang="tr-TR" dirty="0" err="1"/>
              <a:t>Müfârakât</a:t>
            </a:r>
            <a:r>
              <a:rPr lang="tr-TR" dirty="0"/>
              <a:t> kısmı ise evliliğin sona ermesiyle ilgili konuları ifade eder. </a:t>
            </a:r>
          </a:p>
        </p:txBody>
      </p:sp>
    </p:spTree>
    <p:extLst>
      <p:ext uri="{BB962C8B-B14F-4D97-AF65-F5344CB8AC3E}">
        <p14:creationId xmlns:p14="http://schemas.microsoft.com/office/powerpoint/2010/main" val="1692506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MUÂMELÂT</a:t>
            </a:r>
            <a:endParaRPr lang="tr-TR" dirty="0">
              <a:solidFill>
                <a:srgbClr val="C00000"/>
              </a:solidFill>
            </a:endParaRPr>
          </a:p>
        </p:txBody>
      </p:sp>
      <p:sp>
        <p:nvSpPr>
          <p:cNvPr id="3" name="İçerik Yer Tutucusu 2"/>
          <p:cNvSpPr>
            <a:spLocks noGrp="1"/>
          </p:cNvSpPr>
          <p:nvPr>
            <p:ph idx="1"/>
          </p:nvPr>
        </p:nvSpPr>
        <p:spPr/>
        <p:txBody>
          <a:bodyPr>
            <a:normAutofit/>
          </a:bodyPr>
          <a:lstStyle/>
          <a:p>
            <a:pPr>
              <a:lnSpc>
                <a:spcPct val="150000"/>
              </a:lnSpc>
            </a:pPr>
            <a:r>
              <a:rPr lang="tr-TR" dirty="0"/>
              <a:t>Fıkıh kitaplarındaki </a:t>
            </a:r>
            <a:r>
              <a:rPr lang="tr-TR" dirty="0" err="1"/>
              <a:t>Kitâbu’n</a:t>
            </a:r>
            <a:r>
              <a:rPr lang="tr-TR" dirty="0"/>
              <a:t>-nikâh (nikâh/evlilik akdi bölümü), </a:t>
            </a:r>
            <a:r>
              <a:rPr lang="tr-TR" dirty="0" err="1"/>
              <a:t>Kitâbu’t</a:t>
            </a:r>
            <a:r>
              <a:rPr lang="tr-TR" dirty="0"/>
              <a:t>-talâk (boşama bölümü) ve </a:t>
            </a:r>
            <a:r>
              <a:rPr lang="tr-TR" dirty="0" err="1" smtClean="0"/>
              <a:t>Kitâbu’r-radâ</a:t>
            </a:r>
            <a:r>
              <a:rPr lang="tr-TR" dirty="0" smtClean="0"/>
              <a:t> </a:t>
            </a:r>
            <a:r>
              <a:rPr lang="tr-TR" dirty="0"/>
              <a:t>(süt emme ve süt emme sebebiyle doğan evlilik engeli bölümü) bu başlık altında yer alan bölümlerdir. </a:t>
            </a:r>
          </a:p>
        </p:txBody>
      </p:sp>
    </p:spTree>
    <p:extLst>
      <p:ext uri="{BB962C8B-B14F-4D97-AF65-F5344CB8AC3E}">
        <p14:creationId xmlns:p14="http://schemas.microsoft.com/office/powerpoint/2010/main" val="4064145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MUÂMELÂT</a:t>
            </a:r>
          </a:p>
        </p:txBody>
      </p:sp>
      <p:sp>
        <p:nvSpPr>
          <p:cNvPr id="3" name="İçerik Yer Tutucusu 2"/>
          <p:cNvSpPr>
            <a:spLocks noGrp="1"/>
          </p:cNvSpPr>
          <p:nvPr>
            <p:ph idx="1"/>
          </p:nvPr>
        </p:nvSpPr>
        <p:spPr/>
        <p:txBody>
          <a:bodyPr>
            <a:normAutofit/>
          </a:bodyPr>
          <a:lstStyle/>
          <a:p>
            <a:pPr>
              <a:lnSpc>
                <a:spcPct val="130000"/>
              </a:lnSpc>
            </a:pPr>
            <a:r>
              <a:rPr lang="tr-TR" b="1" dirty="0" err="1">
                <a:solidFill>
                  <a:srgbClr val="00B050"/>
                </a:solidFill>
              </a:rPr>
              <a:t>Terikât</a:t>
            </a:r>
            <a:r>
              <a:rPr lang="tr-TR" dirty="0"/>
              <a:t>, Türkçeye tereke olarak geçen </a:t>
            </a:r>
            <a:r>
              <a:rPr lang="tr-TR" dirty="0" err="1"/>
              <a:t>terike</a:t>
            </a:r>
            <a:r>
              <a:rPr lang="tr-TR" dirty="0"/>
              <a:t> kelimesinin çoğuludur. Fıkıh kitaplarındaki </a:t>
            </a:r>
            <a:r>
              <a:rPr lang="tr-TR" dirty="0" err="1"/>
              <a:t>Kitâbu’l-vesâyâ</a:t>
            </a:r>
            <a:r>
              <a:rPr lang="tr-TR" dirty="0"/>
              <a:t> (vasiyetler bölümü) ile </a:t>
            </a:r>
            <a:r>
              <a:rPr lang="tr-TR" dirty="0" err="1" smtClean="0"/>
              <a:t>Kitâbu’l</a:t>
            </a:r>
            <a:r>
              <a:rPr lang="tr-TR" dirty="0" smtClean="0"/>
              <a:t>- </a:t>
            </a:r>
            <a:r>
              <a:rPr lang="tr-TR" dirty="0" err="1"/>
              <a:t>ferâiz</a:t>
            </a:r>
            <a:r>
              <a:rPr lang="tr-TR" dirty="0"/>
              <a:t> (</a:t>
            </a:r>
            <a:r>
              <a:rPr lang="tr-TR" dirty="0" err="1"/>
              <a:t>mirascılar</a:t>
            </a:r>
            <a:r>
              <a:rPr lang="tr-TR" dirty="0"/>
              <a:t> ve hisseleri bölümü) bu başlığa dâhildir.</a:t>
            </a:r>
          </a:p>
        </p:txBody>
      </p:sp>
    </p:spTree>
    <p:extLst>
      <p:ext uri="{BB962C8B-B14F-4D97-AF65-F5344CB8AC3E}">
        <p14:creationId xmlns:p14="http://schemas.microsoft.com/office/powerpoint/2010/main" val="3681708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MUÂMELÂT</a:t>
            </a:r>
          </a:p>
        </p:txBody>
      </p:sp>
      <p:sp>
        <p:nvSpPr>
          <p:cNvPr id="3" name="İçerik Yer Tutucusu 2"/>
          <p:cNvSpPr>
            <a:spLocks noGrp="1"/>
          </p:cNvSpPr>
          <p:nvPr>
            <p:ph idx="1"/>
          </p:nvPr>
        </p:nvSpPr>
        <p:spPr/>
        <p:txBody>
          <a:bodyPr>
            <a:normAutofit/>
          </a:bodyPr>
          <a:lstStyle/>
          <a:p>
            <a:pPr>
              <a:lnSpc>
                <a:spcPct val="120000"/>
              </a:lnSpc>
            </a:pPr>
            <a:r>
              <a:rPr lang="tr-TR" b="1" dirty="0" err="1">
                <a:solidFill>
                  <a:srgbClr val="00B050"/>
                </a:solidFill>
              </a:rPr>
              <a:t>Muhâsemât</a:t>
            </a:r>
            <a:r>
              <a:rPr lang="tr-TR" dirty="0"/>
              <a:t> başlığı ise, kelime anlamı olarak mahkemede davacı ve hasım olma anlamı taşımakta olup yargılama hukuku konularından oluşur. İslam fıkıhçıları </a:t>
            </a:r>
            <a:r>
              <a:rPr lang="tr-TR" dirty="0" err="1"/>
              <a:t>muâmelât</a:t>
            </a:r>
            <a:r>
              <a:rPr lang="tr-TR" dirty="0"/>
              <a:t> alanındaki hukuki anlaşmazlıkların yargı yoluyla çözümü konularını da </a:t>
            </a:r>
            <a:r>
              <a:rPr lang="tr-TR" b="1" dirty="0">
                <a:solidFill>
                  <a:srgbClr val="00B050"/>
                </a:solidFill>
              </a:rPr>
              <a:t>Muamelât</a:t>
            </a:r>
            <a:r>
              <a:rPr lang="tr-TR" dirty="0"/>
              <a:t> alanında ele alır.</a:t>
            </a:r>
          </a:p>
        </p:txBody>
      </p:sp>
    </p:spTree>
    <p:extLst>
      <p:ext uri="{BB962C8B-B14F-4D97-AF65-F5344CB8AC3E}">
        <p14:creationId xmlns:p14="http://schemas.microsoft.com/office/powerpoint/2010/main" val="541404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00B050"/>
                </a:solidFill>
              </a:rPr>
              <a:t>Bilgi Notu!...</a:t>
            </a:r>
          </a:p>
        </p:txBody>
      </p:sp>
      <p:sp>
        <p:nvSpPr>
          <p:cNvPr id="3" name="İçerik Yer Tutucusu 2"/>
          <p:cNvSpPr>
            <a:spLocks noGrp="1"/>
          </p:cNvSpPr>
          <p:nvPr>
            <p:ph idx="1"/>
          </p:nvPr>
        </p:nvSpPr>
        <p:spPr/>
        <p:txBody>
          <a:bodyPr>
            <a:normAutofit fontScale="92500" lnSpcReduction="20000"/>
          </a:bodyPr>
          <a:lstStyle/>
          <a:p>
            <a:pPr>
              <a:lnSpc>
                <a:spcPct val="120000"/>
              </a:lnSpc>
            </a:pPr>
            <a:r>
              <a:rPr lang="tr-TR" dirty="0" smtClean="0"/>
              <a:t>Klasik </a:t>
            </a:r>
            <a:r>
              <a:rPr lang="tr-TR" dirty="0"/>
              <a:t>füru kitaplarında da ağırlıklı olarak şahsın fıkhı/hukuku konularını inceleyen bölümler vardır. Bunlara örnek olarak şu bölümler verilebilir: </a:t>
            </a:r>
            <a:r>
              <a:rPr lang="tr-TR" dirty="0" err="1"/>
              <a:t>Kitâbu’l-hacr</a:t>
            </a:r>
            <a:r>
              <a:rPr lang="tr-TR" dirty="0"/>
              <a:t> (bir kişinin sözlü tasarruflarını kısıtlama bölümü), </a:t>
            </a:r>
            <a:r>
              <a:rPr lang="tr-TR" dirty="0" err="1"/>
              <a:t>Kitâbu’l-mefkud</a:t>
            </a:r>
            <a:r>
              <a:rPr lang="tr-TR" dirty="0"/>
              <a:t> (kendisinden haber alınamayan kaybolmuş kişi bölümü), </a:t>
            </a:r>
            <a:r>
              <a:rPr lang="tr-TR" dirty="0" err="1"/>
              <a:t>Kitâbu’l-me’zûn</a:t>
            </a:r>
            <a:r>
              <a:rPr lang="tr-TR" dirty="0"/>
              <a:t> (tasarruflar kısıtlanmış kişilere akit yapma hakkının verilmesi veya </a:t>
            </a:r>
            <a:r>
              <a:rPr lang="tr-TR" dirty="0" err="1"/>
              <a:t>hacr</a:t>
            </a:r>
            <a:r>
              <a:rPr lang="tr-TR" dirty="0"/>
              <a:t> altına alınmış kişinin hacrini kaldırma bölümü), </a:t>
            </a:r>
            <a:r>
              <a:rPr lang="tr-TR" dirty="0" err="1"/>
              <a:t>Kitâbu’l-itâk</a:t>
            </a:r>
            <a:r>
              <a:rPr lang="tr-TR" dirty="0"/>
              <a:t> (köle azat etme bölümü), </a:t>
            </a:r>
            <a:r>
              <a:rPr lang="tr-TR" dirty="0" err="1"/>
              <a:t>Kitâbu’l-mukâteb</a:t>
            </a:r>
            <a:r>
              <a:rPr lang="tr-TR" dirty="0"/>
              <a:t> (köleyle yapılan özgürlük sözleşmesi bölümü), </a:t>
            </a:r>
            <a:r>
              <a:rPr lang="tr-TR" dirty="0" err="1"/>
              <a:t>Kitâbu’l-ikrâh</a:t>
            </a:r>
            <a:r>
              <a:rPr lang="tr-TR" dirty="0"/>
              <a:t> (bir kimseyi korkutarak rızası olmaksızın bir tasarrufta bunmaya zorlamak/ikrah bölümü), </a:t>
            </a:r>
            <a:r>
              <a:rPr lang="tr-TR" dirty="0" err="1"/>
              <a:t>Kitâbu’l-hünsâ</a:t>
            </a:r>
            <a:r>
              <a:rPr lang="tr-TR" dirty="0"/>
              <a:t> (çift cinsiyetli kişi bölümü), </a:t>
            </a:r>
            <a:r>
              <a:rPr lang="tr-TR" dirty="0" err="1"/>
              <a:t>Kitâbu’l-vakf</a:t>
            </a:r>
            <a:r>
              <a:rPr lang="tr-TR" dirty="0"/>
              <a:t> (vakıf bölümü). </a:t>
            </a:r>
          </a:p>
        </p:txBody>
      </p:sp>
    </p:spTree>
    <p:extLst>
      <p:ext uri="{BB962C8B-B14F-4D97-AF65-F5344CB8AC3E}">
        <p14:creationId xmlns:p14="http://schemas.microsoft.com/office/powerpoint/2010/main" val="41936265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UKÛBÂT</a:t>
            </a:r>
          </a:p>
        </p:txBody>
      </p:sp>
      <p:sp>
        <p:nvSpPr>
          <p:cNvPr id="3" name="İçerik Yer Tutucusu 2"/>
          <p:cNvSpPr>
            <a:spLocks noGrp="1"/>
          </p:cNvSpPr>
          <p:nvPr>
            <p:ph idx="1"/>
          </p:nvPr>
        </p:nvSpPr>
        <p:spPr/>
        <p:txBody>
          <a:bodyPr>
            <a:normAutofit fontScale="85000" lnSpcReduction="10000"/>
          </a:bodyPr>
          <a:lstStyle/>
          <a:p>
            <a:pPr>
              <a:lnSpc>
                <a:spcPct val="140000"/>
              </a:lnSpc>
            </a:pPr>
            <a:r>
              <a:rPr lang="tr-TR" dirty="0"/>
              <a:t>Klasik fıkıh kitaplarının genellikle son kısımlarında yer alan bölümler </a:t>
            </a:r>
            <a:r>
              <a:rPr lang="tr-TR" b="1" dirty="0" err="1">
                <a:solidFill>
                  <a:srgbClr val="00B050"/>
                </a:solidFill>
              </a:rPr>
              <a:t>ukûbât</a:t>
            </a:r>
            <a:r>
              <a:rPr lang="tr-TR" dirty="0"/>
              <a:t> ana başlığına dâhildir. </a:t>
            </a:r>
            <a:r>
              <a:rPr lang="tr-TR" b="1" dirty="0" err="1">
                <a:solidFill>
                  <a:srgbClr val="00B050"/>
                </a:solidFill>
              </a:rPr>
              <a:t>Ukûbât</a:t>
            </a:r>
            <a:r>
              <a:rPr lang="tr-TR" dirty="0"/>
              <a:t> kelimesi, ceza anlamına gelen </a:t>
            </a:r>
            <a:r>
              <a:rPr lang="tr-TR" dirty="0" err="1"/>
              <a:t>ukûbe</a:t>
            </a:r>
            <a:r>
              <a:rPr lang="tr-TR" dirty="0"/>
              <a:t> kelimesinin çoğuludur. Bu alanı ifade için bazen ‘caydırıcı cezalar’ anlamına gelen “</a:t>
            </a:r>
            <a:r>
              <a:rPr lang="tr-TR" dirty="0" err="1"/>
              <a:t>mezâcir</a:t>
            </a:r>
            <a:r>
              <a:rPr lang="tr-TR" dirty="0"/>
              <a:t>” kelimesi de kullanılır. Bu sebeple bu ana bölüm öncelikli olarak </a:t>
            </a:r>
            <a:r>
              <a:rPr lang="tr-TR" b="1" dirty="0">
                <a:solidFill>
                  <a:srgbClr val="00B050"/>
                </a:solidFill>
              </a:rPr>
              <a:t>ceza hukuku </a:t>
            </a:r>
            <a:r>
              <a:rPr lang="tr-TR" dirty="0"/>
              <a:t>alanına giren konuları, yani İslam fıkhı açısından suç kabul edilen fiilleri, bunlara verilecek cezaları ve bu cezaların nasıl uygulanacağını ele almaktadır. Ayrıca </a:t>
            </a:r>
            <a:r>
              <a:rPr lang="tr-TR" dirty="0" err="1"/>
              <a:t>ukûbât</a:t>
            </a:r>
            <a:r>
              <a:rPr lang="tr-TR" dirty="0"/>
              <a:t> alanı içinde ceza yargılamasıyla ilgili konular da bu başlıktaki bölümler içinde açılan alt başlıklar altında incelenir.</a:t>
            </a:r>
            <a:endParaRPr lang="tr-TR" dirty="0" smtClean="0"/>
          </a:p>
        </p:txBody>
      </p:sp>
    </p:spTree>
    <p:extLst>
      <p:ext uri="{BB962C8B-B14F-4D97-AF65-F5344CB8AC3E}">
        <p14:creationId xmlns:p14="http://schemas.microsoft.com/office/powerpoint/2010/main" val="19305536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UKÛBÂT</a:t>
            </a:r>
            <a:endParaRPr lang="tr-TR" b="1" dirty="0">
              <a:solidFill>
                <a:srgbClr val="00B050"/>
              </a:solidFill>
            </a:endParaRPr>
          </a:p>
        </p:txBody>
      </p:sp>
      <p:sp>
        <p:nvSpPr>
          <p:cNvPr id="3" name="İçerik Yer Tutucusu 2"/>
          <p:cNvSpPr>
            <a:spLocks noGrp="1"/>
          </p:cNvSpPr>
          <p:nvPr>
            <p:ph idx="1"/>
          </p:nvPr>
        </p:nvSpPr>
        <p:spPr/>
        <p:txBody>
          <a:bodyPr>
            <a:normAutofit/>
          </a:bodyPr>
          <a:lstStyle/>
          <a:p>
            <a:pPr>
              <a:lnSpc>
                <a:spcPct val="130000"/>
              </a:lnSpc>
            </a:pPr>
            <a:r>
              <a:rPr lang="tr-TR" dirty="0"/>
              <a:t>Bu alana giren başlıca bölümler </a:t>
            </a:r>
            <a:r>
              <a:rPr lang="tr-TR" dirty="0" smtClean="0"/>
              <a:t>şunlardır:</a:t>
            </a:r>
          </a:p>
          <a:p>
            <a:pPr>
              <a:lnSpc>
                <a:spcPct val="130000"/>
              </a:lnSpc>
            </a:pPr>
            <a:r>
              <a:rPr lang="tr-TR" dirty="0" err="1" smtClean="0"/>
              <a:t>Kitâbu’l-Cinayât</a:t>
            </a:r>
            <a:r>
              <a:rPr lang="tr-TR" dirty="0" smtClean="0"/>
              <a:t> </a:t>
            </a:r>
            <a:r>
              <a:rPr lang="tr-TR" dirty="0"/>
              <a:t>(öldürme ya da yaralama/müessir fiiller bölümü). Kısas konusu genellikle bu bölümde ele alınır. </a:t>
            </a:r>
            <a:r>
              <a:rPr lang="tr-TR" dirty="0" err="1"/>
              <a:t>Kitâbu’l-hudûd</a:t>
            </a:r>
            <a:r>
              <a:rPr lang="tr-TR" dirty="0"/>
              <a:t> (had cezaları bölümü), zina suçu ve cezası (</a:t>
            </a:r>
            <a:r>
              <a:rPr lang="tr-TR" dirty="0" err="1"/>
              <a:t>haddu’z-zinâ</a:t>
            </a:r>
            <a:r>
              <a:rPr lang="tr-TR" dirty="0"/>
              <a:t>), namusa iftira suçu ve cezası (</a:t>
            </a:r>
            <a:r>
              <a:rPr lang="tr-TR" dirty="0" err="1"/>
              <a:t>haddu’l-kazf</a:t>
            </a:r>
            <a:r>
              <a:rPr lang="tr-TR" dirty="0"/>
              <a:t>); hırsızlık suçu ve cezası bölümü (</a:t>
            </a:r>
            <a:r>
              <a:rPr lang="tr-TR" dirty="0" err="1"/>
              <a:t>haddu’s-serika</a:t>
            </a:r>
            <a:r>
              <a:rPr lang="tr-TR" dirty="0"/>
              <a:t>), dinden dönme suçu ve cezası (</a:t>
            </a:r>
            <a:r>
              <a:rPr lang="tr-TR" dirty="0" err="1"/>
              <a:t>haddu’r-ridde</a:t>
            </a:r>
            <a:r>
              <a:rPr lang="tr-TR" dirty="0"/>
              <a:t>) gibi alt bölümlerden oluşur. </a:t>
            </a:r>
            <a:endParaRPr lang="tr-TR" dirty="0" smtClean="0"/>
          </a:p>
        </p:txBody>
      </p:sp>
    </p:spTree>
    <p:extLst>
      <p:ext uri="{BB962C8B-B14F-4D97-AF65-F5344CB8AC3E}">
        <p14:creationId xmlns:p14="http://schemas.microsoft.com/office/powerpoint/2010/main" val="13857689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00B050"/>
                </a:solidFill>
              </a:rPr>
              <a:t>Odaklanalım!...</a:t>
            </a:r>
            <a:endParaRPr lang="tr-TR" dirty="0">
              <a:solidFill>
                <a:srgbClr val="00B050"/>
              </a:solidFill>
            </a:endParaRPr>
          </a:p>
        </p:txBody>
      </p:sp>
      <p:sp>
        <p:nvSpPr>
          <p:cNvPr id="3" name="İçerik Yer Tutucusu 2"/>
          <p:cNvSpPr>
            <a:spLocks noGrp="1"/>
          </p:cNvSpPr>
          <p:nvPr>
            <p:ph idx="1"/>
          </p:nvPr>
        </p:nvSpPr>
        <p:spPr/>
        <p:txBody>
          <a:bodyPr>
            <a:normAutofit/>
          </a:bodyPr>
          <a:lstStyle/>
          <a:p>
            <a:pPr>
              <a:lnSpc>
                <a:spcPct val="150000"/>
              </a:lnSpc>
            </a:pPr>
            <a:r>
              <a:rPr lang="tr-TR" dirty="0" err="1"/>
              <a:t>Ukûbât</a:t>
            </a:r>
            <a:r>
              <a:rPr lang="tr-TR" dirty="0"/>
              <a:t> bölümleri, </a:t>
            </a:r>
            <a:r>
              <a:rPr lang="tr-TR" dirty="0" err="1"/>
              <a:t>muâmelât</a:t>
            </a:r>
            <a:r>
              <a:rPr lang="tr-TR" dirty="0"/>
              <a:t> konularından farklı olarak devletin üstün kamu hâkimiyetini açıkça kullandığı bir alandır. Devlet bu otoriteyi kullanarak hukukun suç kabul ettiği fiilleri işleyenleri cezalandırır.</a:t>
            </a:r>
            <a:endParaRPr lang="tr-TR" b="1" dirty="0" smtClean="0">
              <a:solidFill>
                <a:srgbClr val="00B050"/>
              </a:solidFill>
            </a:endParaRPr>
          </a:p>
        </p:txBody>
      </p:sp>
    </p:spTree>
    <p:extLst>
      <p:ext uri="{BB962C8B-B14F-4D97-AF65-F5344CB8AC3E}">
        <p14:creationId xmlns:p14="http://schemas.microsoft.com/office/powerpoint/2010/main" val="33871259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ALLAH HAKKI-KUL HAKKI AYRIMI VE SİSTEMATİKLE İLGİSİ</a:t>
            </a:r>
          </a:p>
        </p:txBody>
      </p:sp>
      <p:sp>
        <p:nvSpPr>
          <p:cNvPr id="3" name="İçerik Yer Tutucusu 2"/>
          <p:cNvSpPr>
            <a:spLocks noGrp="1"/>
          </p:cNvSpPr>
          <p:nvPr>
            <p:ph idx="1"/>
          </p:nvPr>
        </p:nvSpPr>
        <p:spPr/>
        <p:txBody>
          <a:bodyPr>
            <a:normAutofit/>
          </a:bodyPr>
          <a:lstStyle/>
          <a:p>
            <a:pPr>
              <a:lnSpc>
                <a:spcPct val="150000"/>
              </a:lnSpc>
            </a:pPr>
            <a:r>
              <a:rPr lang="tr-TR" dirty="0"/>
              <a:t>Fıkhın konusu olan haklar ve bu hakları doğuran hükümlerle ilgili İslam fıkhında en yaygın </a:t>
            </a:r>
            <a:r>
              <a:rPr lang="tr-TR" dirty="0" smtClean="0"/>
              <a:t>ayırım, </a:t>
            </a:r>
            <a:r>
              <a:rPr lang="tr-TR" dirty="0"/>
              <a:t>hakların “Allah hakkı” ve “kul hakkı” şeklindeki </a:t>
            </a:r>
            <a:r>
              <a:rPr lang="tr-TR" dirty="0" smtClean="0"/>
              <a:t>ayırımdır.</a:t>
            </a:r>
          </a:p>
          <a:p>
            <a:pPr>
              <a:lnSpc>
                <a:spcPct val="150000"/>
              </a:lnSpc>
            </a:pPr>
            <a:r>
              <a:rPr lang="tr-TR" dirty="0" smtClean="0"/>
              <a:t>Kul </a:t>
            </a:r>
            <a:r>
              <a:rPr lang="tr-TR" dirty="0"/>
              <a:t>hakkı, kullara ait dünyevi menfaat ve faydalarla ilgili hükümlerin doğurduğu haklardır. </a:t>
            </a:r>
            <a:endParaRPr lang="tr-TR" b="1" dirty="0">
              <a:solidFill>
                <a:srgbClr val="00B050"/>
              </a:solidFill>
            </a:endParaRPr>
          </a:p>
        </p:txBody>
      </p:sp>
    </p:spTree>
    <p:extLst>
      <p:ext uri="{BB962C8B-B14F-4D97-AF65-F5344CB8AC3E}">
        <p14:creationId xmlns:p14="http://schemas.microsoft.com/office/powerpoint/2010/main" val="3294543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1"/>
          </a:xfrm>
        </p:spPr>
      </p:pic>
      <p:sp>
        <p:nvSpPr>
          <p:cNvPr id="12" name="Metin kutusu 11"/>
          <p:cNvSpPr txBox="1"/>
          <p:nvPr/>
        </p:nvSpPr>
        <p:spPr>
          <a:xfrm>
            <a:off x="1593669" y="2704684"/>
            <a:ext cx="6601097" cy="1446550"/>
          </a:xfrm>
          <a:prstGeom prst="rect">
            <a:avLst/>
          </a:prstGeom>
          <a:noFill/>
        </p:spPr>
        <p:txBody>
          <a:bodyPr wrap="square" rtlCol="0">
            <a:spAutoFit/>
          </a:bodyPr>
          <a:lstStyle/>
          <a:p>
            <a:r>
              <a:rPr lang="tr-TR" sz="4400" b="1" dirty="0" smtClean="0">
                <a:latin typeface="Adobe Caslon Pro" panose="0205050205050A020403" pitchFamily="18" charset="-94"/>
                <a:ea typeface="Adobe Myungjo Std M" panose="02020600000000000000" pitchFamily="18" charset="-128"/>
              </a:rPr>
              <a:t>BÖLÜM 2:</a:t>
            </a:r>
          </a:p>
          <a:p>
            <a:r>
              <a:rPr lang="tr-TR" sz="4400" b="1" dirty="0" smtClean="0">
                <a:solidFill>
                  <a:srgbClr val="C00000"/>
                </a:solidFill>
                <a:latin typeface="Adobe Caslon Pro" panose="0205050205050A020403" pitchFamily="18" charset="-94"/>
                <a:ea typeface="Adobe Myungjo Std M" panose="02020600000000000000" pitchFamily="18" charset="-128"/>
              </a:rPr>
              <a:t>FIKIH İLMİ</a:t>
            </a:r>
            <a:endParaRPr lang="tr-TR" sz="4400" b="1" dirty="0">
              <a:solidFill>
                <a:srgbClr val="C00000"/>
              </a:solidFill>
              <a:latin typeface="Adobe Caslon Pro" panose="0205050205050A020403" pitchFamily="18" charset="-94"/>
              <a:ea typeface="Adobe Myungjo Std M" panose="02020600000000000000" pitchFamily="18" charset="-128"/>
            </a:endParaRPr>
          </a:p>
        </p:txBody>
      </p:sp>
    </p:spTree>
    <p:extLst>
      <p:ext uri="{BB962C8B-B14F-4D97-AF65-F5344CB8AC3E}">
        <p14:creationId xmlns:p14="http://schemas.microsoft.com/office/powerpoint/2010/main" val="23444398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00B050"/>
                </a:solidFill>
              </a:rPr>
              <a:t>Bir Örnek…</a:t>
            </a:r>
            <a:endParaRPr lang="tr-TR" b="1" dirty="0">
              <a:solidFill>
                <a:srgbClr val="00B050"/>
              </a:solidFill>
            </a:endParaRPr>
          </a:p>
        </p:txBody>
      </p:sp>
      <p:sp>
        <p:nvSpPr>
          <p:cNvPr id="3" name="İçerik Yer Tutucusu 2"/>
          <p:cNvSpPr>
            <a:spLocks noGrp="1"/>
          </p:cNvSpPr>
          <p:nvPr>
            <p:ph idx="1"/>
          </p:nvPr>
        </p:nvSpPr>
        <p:spPr/>
        <p:txBody>
          <a:bodyPr>
            <a:normAutofit/>
          </a:bodyPr>
          <a:lstStyle/>
          <a:p>
            <a:pPr>
              <a:lnSpc>
                <a:spcPct val="150000"/>
              </a:lnSpc>
            </a:pPr>
            <a:r>
              <a:rPr lang="tr-TR" b="1" dirty="0" smtClean="0">
                <a:solidFill>
                  <a:srgbClr val="00B050"/>
                </a:solidFill>
              </a:rPr>
              <a:t>Örneğin; </a:t>
            </a:r>
            <a:r>
              <a:rPr lang="tr-TR" dirty="0"/>
              <a:t>‘başkasının malının haram olması’ </a:t>
            </a:r>
            <a:r>
              <a:rPr lang="tr-TR" dirty="0" smtClean="0"/>
              <a:t>hükmü, </a:t>
            </a:r>
            <a:r>
              <a:rPr lang="tr-TR" dirty="0"/>
              <a:t>mülkiyet hakkını </a:t>
            </a:r>
            <a:r>
              <a:rPr lang="tr-TR" dirty="0" smtClean="0"/>
              <a:t>doğurmaktadır.</a:t>
            </a:r>
          </a:p>
          <a:p>
            <a:pPr>
              <a:lnSpc>
                <a:spcPct val="150000"/>
              </a:lnSpc>
            </a:pPr>
            <a:r>
              <a:rPr lang="tr-TR" dirty="0" smtClean="0"/>
              <a:t>Allah </a:t>
            </a:r>
            <a:r>
              <a:rPr lang="tr-TR" dirty="0"/>
              <a:t>hakkı ise belirli bir kulun ve şahsın inhisarında olmadan tüm insanların umumi faydasıyla ilgili hükümlerin doğurduğu haklardır. </a:t>
            </a:r>
          </a:p>
        </p:txBody>
      </p:sp>
    </p:spTree>
    <p:extLst>
      <p:ext uri="{BB962C8B-B14F-4D97-AF65-F5344CB8AC3E}">
        <p14:creationId xmlns:p14="http://schemas.microsoft.com/office/powerpoint/2010/main" val="32831141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00B050"/>
                </a:solidFill>
              </a:rPr>
              <a:t>Bir </a:t>
            </a:r>
            <a:r>
              <a:rPr lang="tr-TR" b="1" dirty="0" smtClean="0">
                <a:solidFill>
                  <a:srgbClr val="00B050"/>
                </a:solidFill>
              </a:rPr>
              <a:t>Örnek…</a:t>
            </a:r>
            <a:endParaRPr lang="tr-TR" b="1" dirty="0">
              <a:solidFill>
                <a:srgbClr val="00B050"/>
              </a:solidFill>
            </a:endParaRPr>
          </a:p>
        </p:txBody>
      </p:sp>
      <p:sp>
        <p:nvSpPr>
          <p:cNvPr id="3" name="İçerik Yer Tutucusu 2"/>
          <p:cNvSpPr>
            <a:spLocks noGrp="1"/>
          </p:cNvSpPr>
          <p:nvPr>
            <p:ph idx="1"/>
          </p:nvPr>
        </p:nvSpPr>
        <p:spPr/>
        <p:txBody>
          <a:bodyPr>
            <a:normAutofit fontScale="92500"/>
          </a:bodyPr>
          <a:lstStyle/>
          <a:p>
            <a:pPr>
              <a:lnSpc>
                <a:spcPct val="150000"/>
              </a:lnSpc>
            </a:pPr>
            <a:r>
              <a:rPr lang="tr-TR" dirty="0"/>
              <a:t>Zinanın haramlığı hükmü böyledir. Bu yasaklığın Allah hakkı olarak ifade edilmesi, zinanın haram kılınmasının şahısların ötesinde tüm toplumu ilgilendiren yönünün olması ve bu yönün fıkıh tarafından esas </a:t>
            </a:r>
            <a:r>
              <a:rPr lang="tr-TR" dirty="0" smtClean="0"/>
              <a:t>alınmasıdır.</a:t>
            </a:r>
          </a:p>
          <a:p>
            <a:pPr>
              <a:lnSpc>
                <a:spcPct val="150000"/>
              </a:lnSpc>
            </a:pPr>
            <a:r>
              <a:rPr lang="tr-TR" dirty="0" smtClean="0"/>
              <a:t>Buna </a:t>
            </a:r>
            <a:r>
              <a:rPr lang="tr-TR" dirty="0"/>
              <a:t>göre zinanın haram kılınması neseplerin karışmaması, </a:t>
            </a:r>
            <a:r>
              <a:rPr lang="tr-TR" dirty="0" smtClean="0"/>
              <a:t>nesillerin kaybolup </a:t>
            </a:r>
            <a:r>
              <a:rPr lang="tr-TR" dirty="0"/>
              <a:t>gitmemesi gibi kamu menfaatini temine yönelik bir </a:t>
            </a:r>
            <a:r>
              <a:rPr lang="tr-TR" dirty="0" smtClean="0"/>
              <a:t>hükümdür.</a:t>
            </a:r>
            <a:endParaRPr lang="tr-TR" dirty="0"/>
          </a:p>
        </p:txBody>
      </p:sp>
    </p:spTree>
    <p:extLst>
      <p:ext uri="{BB962C8B-B14F-4D97-AF65-F5344CB8AC3E}">
        <p14:creationId xmlns:p14="http://schemas.microsoft.com/office/powerpoint/2010/main" val="16710551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ALLAH HAKKI-KUL HAKKI AYRIMI VE SİSTEMATİKLE İLGİSİ</a:t>
            </a:r>
          </a:p>
        </p:txBody>
      </p:sp>
      <p:sp>
        <p:nvSpPr>
          <p:cNvPr id="3" name="İçerik Yer Tutucusu 2"/>
          <p:cNvSpPr>
            <a:spLocks noGrp="1"/>
          </p:cNvSpPr>
          <p:nvPr>
            <p:ph idx="1"/>
          </p:nvPr>
        </p:nvSpPr>
        <p:spPr/>
        <p:txBody>
          <a:bodyPr>
            <a:normAutofit fontScale="85000" lnSpcReduction="20000"/>
          </a:bodyPr>
          <a:lstStyle/>
          <a:p>
            <a:pPr>
              <a:lnSpc>
                <a:spcPct val="130000"/>
              </a:lnSpc>
            </a:pPr>
            <a:r>
              <a:rPr lang="tr-TR" dirty="0" smtClean="0"/>
              <a:t>Bir </a:t>
            </a:r>
            <a:r>
              <a:rPr lang="tr-TR" dirty="0"/>
              <a:t>de her iki hak türünü birlikte içeren karma haklar vardır. Buna göre ortaya şöyle dörtlü bir hükümler/haklar tablosu çıkar: </a:t>
            </a:r>
            <a:endParaRPr lang="tr-TR" dirty="0" smtClean="0"/>
          </a:p>
          <a:p>
            <a:pPr>
              <a:lnSpc>
                <a:spcPct val="130000"/>
              </a:lnSpc>
            </a:pPr>
            <a:r>
              <a:rPr lang="tr-TR" dirty="0" smtClean="0"/>
              <a:t>1</a:t>
            </a:r>
            <a:r>
              <a:rPr lang="tr-TR" dirty="0"/>
              <a:t>. </a:t>
            </a:r>
            <a:r>
              <a:rPr lang="tr-TR" dirty="0" smtClean="0"/>
              <a:t>Sırf </a:t>
            </a:r>
            <a:r>
              <a:rPr lang="tr-TR" dirty="0"/>
              <a:t>kul hakları (başkasının malının haramlığı hükmünün doğurduğu mülkiyet hakkı gibi), </a:t>
            </a:r>
            <a:endParaRPr lang="tr-TR" dirty="0" smtClean="0"/>
          </a:p>
          <a:p>
            <a:pPr>
              <a:lnSpc>
                <a:spcPct val="130000"/>
              </a:lnSpc>
            </a:pPr>
            <a:r>
              <a:rPr lang="tr-TR" dirty="0" smtClean="0"/>
              <a:t>2</a:t>
            </a:r>
            <a:r>
              <a:rPr lang="tr-TR" dirty="0"/>
              <a:t>. </a:t>
            </a:r>
            <a:r>
              <a:rPr lang="tr-TR" dirty="0" smtClean="0"/>
              <a:t>Sırf </a:t>
            </a:r>
            <a:r>
              <a:rPr lang="tr-TR" dirty="0"/>
              <a:t>Allah hakları (Zina, hırsızlık vb. yasaklar ve bunlara verilen cezaların doğurduğu nesebin karışmaması sonucu gibi), </a:t>
            </a:r>
            <a:endParaRPr lang="tr-TR" dirty="0" smtClean="0"/>
          </a:p>
          <a:p>
            <a:pPr>
              <a:lnSpc>
                <a:spcPct val="130000"/>
              </a:lnSpc>
            </a:pPr>
            <a:r>
              <a:rPr lang="tr-TR" dirty="0" smtClean="0"/>
              <a:t>3</a:t>
            </a:r>
            <a:r>
              <a:rPr lang="tr-TR" dirty="0"/>
              <a:t>. İki türün birleşmekle birlikte Allah hakkının ağır bastığı haklar (namusa iftira cezası), </a:t>
            </a:r>
            <a:endParaRPr lang="tr-TR" dirty="0" smtClean="0"/>
          </a:p>
          <a:p>
            <a:pPr>
              <a:lnSpc>
                <a:spcPct val="130000"/>
              </a:lnSpc>
            </a:pPr>
            <a:r>
              <a:rPr lang="tr-TR" dirty="0" smtClean="0"/>
              <a:t>4</a:t>
            </a:r>
            <a:r>
              <a:rPr lang="tr-TR" dirty="0"/>
              <a:t>. İkisinin birleştiği ve kul hakkının ağır bastığı haklar (Kısas cezası). </a:t>
            </a:r>
          </a:p>
        </p:txBody>
      </p:sp>
    </p:spTree>
    <p:extLst>
      <p:ext uri="{BB962C8B-B14F-4D97-AF65-F5344CB8AC3E}">
        <p14:creationId xmlns:p14="http://schemas.microsoft.com/office/powerpoint/2010/main" val="7711647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ALLAH HAKKI-KUL HAKKI AYRIMI VE SİSTEMATİKLE İLGİSİ</a:t>
            </a:r>
          </a:p>
        </p:txBody>
      </p:sp>
      <p:sp>
        <p:nvSpPr>
          <p:cNvPr id="3" name="İçerik Yer Tutucusu 2"/>
          <p:cNvSpPr>
            <a:spLocks noGrp="1"/>
          </p:cNvSpPr>
          <p:nvPr>
            <p:ph idx="1"/>
          </p:nvPr>
        </p:nvSpPr>
        <p:spPr/>
        <p:txBody>
          <a:bodyPr>
            <a:normAutofit/>
          </a:bodyPr>
          <a:lstStyle/>
          <a:p>
            <a:pPr>
              <a:lnSpc>
                <a:spcPct val="150000"/>
              </a:lnSpc>
            </a:pPr>
            <a:r>
              <a:rPr lang="tr-TR" dirty="0"/>
              <a:t>Bu iki hak türü İslam fıkhına şekil veren ve sistematiğini içerden yöneten bir özelliğe sahiptir. Bu ayırım İslam fıkhını iki ayrı alana, kul hakları alanı ve Allah hakları (kamu hakları) alanına bölmektedir. </a:t>
            </a:r>
            <a:endParaRPr lang="tr-TR" b="1" dirty="0">
              <a:solidFill>
                <a:srgbClr val="00B050"/>
              </a:solidFill>
            </a:endParaRPr>
          </a:p>
        </p:txBody>
      </p:sp>
    </p:spTree>
    <p:extLst>
      <p:ext uri="{BB962C8B-B14F-4D97-AF65-F5344CB8AC3E}">
        <p14:creationId xmlns:p14="http://schemas.microsoft.com/office/powerpoint/2010/main" val="6888702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00B050"/>
                </a:solidFill>
              </a:rPr>
              <a:t>Bilgi Notu…</a:t>
            </a:r>
            <a:endParaRPr lang="tr-TR" b="1" dirty="0">
              <a:solidFill>
                <a:srgbClr val="00B050"/>
              </a:solidFill>
            </a:endParaRPr>
          </a:p>
        </p:txBody>
      </p:sp>
      <p:sp>
        <p:nvSpPr>
          <p:cNvPr id="3" name="İçerik Yer Tutucusu 2"/>
          <p:cNvSpPr>
            <a:spLocks noGrp="1"/>
          </p:cNvSpPr>
          <p:nvPr>
            <p:ph idx="1"/>
          </p:nvPr>
        </p:nvSpPr>
        <p:spPr/>
        <p:txBody>
          <a:bodyPr>
            <a:normAutofit/>
          </a:bodyPr>
          <a:lstStyle/>
          <a:p>
            <a:pPr>
              <a:lnSpc>
                <a:spcPct val="150000"/>
              </a:lnSpc>
            </a:pPr>
            <a:r>
              <a:rPr lang="tr-TR" dirty="0"/>
              <a:t>Fıkıh alanında tarihi süreç içinde birbirinden farklılaşan çok sayıda edebi tür ortaya çıkmıştır. Elimize aldığımız ya da ismini duyduğumuz bir kitabın içinde neler olabileceğini anlamak için bu edebi türleri bilmek oldukça önemlidir. Çünkü her türün ele aldığı konu ya da konuyu ele alış şekli birbirinden farklıdır. </a:t>
            </a:r>
          </a:p>
        </p:txBody>
      </p:sp>
    </p:spTree>
    <p:extLst>
      <p:ext uri="{BB962C8B-B14F-4D97-AF65-F5344CB8AC3E}">
        <p14:creationId xmlns:p14="http://schemas.microsoft.com/office/powerpoint/2010/main" val="5860870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00B050"/>
                </a:solidFill>
              </a:rPr>
              <a:t>Bilgi Notu…</a:t>
            </a:r>
          </a:p>
        </p:txBody>
      </p:sp>
      <p:sp>
        <p:nvSpPr>
          <p:cNvPr id="3" name="İçerik Yer Tutucusu 2"/>
          <p:cNvSpPr>
            <a:spLocks noGrp="1"/>
          </p:cNvSpPr>
          <p:nvPr>
            <p:ph idx="1"/>
          </p:nvPr>
        </p:nvSpPr>
        <p:spPr/>
        <p:txBody>
          <a:bodyPr>
            <a:normAutofit/>
          </a:bodyPr>
          <a:lstStyle/>
          <a:p>
            <a:pPr>
              <a:lnSpc>
                <a:spcPct val="150000"/>
              </a:lnSpc>
            </a:pPr>
            <a:r>
              <a:rPr lang="tr-TR" dirty="0"/>
              <a:t>Fıkıh literatürünü oluşturan başlıca türler </a:t>
            </a:r>
            <a:r>
              <a:rPr lang="tr-TR" dirty="0" smtClean="0"/>
              <a:t>şunlardır:</a:t>
            </a:r>
          </a:p>
          <a:p>
            <a:pPr>
              <a:lnSpc>
                <a:spcPct val="150000"/>
              </a:lnSpc>
            </a:pPr>
            <a:r>
              <a:rPr lang="tr-TR" dirty="0" err="1" smtClean="0"/>
              <a:t>Usûl</a:t>
            </a:r>
            <a:r>
              <a:rPr lang="tr-TR" dirty="0" smtClean="0"/>
              <a:t>-i </a:t>
            </a:r>
            <a:r>
              <a:rPr lang="tr-TR" dirty="0"/>
              <a:t>fıkıh, </a:t>
            </a:r>
            <a:r>
              <a:rPr lang="tr-TR" dirty="0" err="1"/>
              <a:t>furû</a:t>
            </a:r>
            <a:r>
              <a:rPr lang="tr-TR" dirty="0"/>
              <a:t>-i fıkıh, ahkâm-ı </a:t>
            </a:r>
            <a:r>
              <a:rPr lang="tr-TR" dirty="0" err="1"/>
              <a:t>sultâniye</a:t>
            </a:r>
            <a:r>
              <a:rPr lang="tr-TR" dirty="0"/>
              <a:t>, </a:t>
            </a:r>
            <a:r>
              <a:rPr lang="tr-TR" dirty="0" err="1"/>
              <a:t>harac-emvâl</a:t>
            </a:r>
            <a:r>
              <a:rPr lang="tr-TR" dirty="0"/>
              <a:t>, </a:t>
            </a:r>
            <a:r>
              <a:rPr lang="tr-TR" dirty="0" err="1"/>
              <a:t>kavâid</a:t>
            </a:r>
            <a:r>
              <a:rPr lang="tr-TR" dirty="0"/>
              <a:t>, </a:t>
            </a:r>
            <a:r>
              <a:rPr lang="tr-TR" dirty="0" err="1"/>
              <a:t>fetvâ</a:t>
            </a:r>
            <a:r>
              <a:rPr lang="tr-TR" dirty="0"/>
              <a:t>, hilaf ve </a:t>
            </a:r>
            <a:r>
              <a:rPr lang="tr-TR" dirty="0" err="1"/>
              <a:t>hilâfiyat</a:t>
            </a:r>
            <a:r>
              <a:rPr lang="tr-TR" dirty="0"/>
              <a:t>, fıkıh tarihi, </a:t>
            </a:r>
            <a:r>
              <a:rPr lang="tr-TR" dirty="0" err="1"/>
              <a:t>edebü’l-kâdî</a:t>
            </a:r>
            <a:r>
              <a:rPr lang="tr-TR" dirty="0"/>
              <a:t>, ahkâm ayetleri ve ahkâm hadisleri.</a:t>
            </a:r>
          </a:p>
        </p:txBody>
      </p:sp>
    </p:spTree>
    <p:extLst>
      <p:ext uri="{BB962C8B-B14F-4D97-AF65-F5344CB8AC3E}">
        <p14:creationId xmlns:p14="http://schemas.microsoft.com/office/powerpoint/2010/main" val="38662647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00B050"/>
                </a:solidFill>
              </a:rPr>
              <a:t>Sıra sizde…</a:t>
            </a:r>
            <a:endParaRPr lang="tr-TR" dirty="0">
              <a:solidFill>
                <a:srgbClr val="00B050"/>
              </a:solidFill>
            </a:endParaRPr>
          </a:p>
        </p:txBody>
      </p:sp>
      <p:sp>
        <p:nvSpPr>
          <p:cNvPr id="3" name="İçerik Yer Tutucusu 2"/>
          <p:cNvSpPr>
            <a:spLocks noGrp="1"/>
          </p:cNvSpPr>
          <p:nvPr>
            <p:ph idx="1"/>
          </p:nvPr>
        </p:nvSpPr>
        <p:spPr/>
        <p:txBody>
          <a:bodyPr>
            <a:normAutofit fontScale="77500" lnSpcReduction="20000"/>
          </a:bodyPr>
          <a:lstStyle/>
          <a:p>
            <a:pPr marL="0" indent="0">
              <a:lnSpc>
                <a:spcPct val="120000"/>
              </a:lnSpc>
              <a:buNone/>
            </a:pPr>
            <a:r>
              <a:rPr lang="tr-TR" b="1" dirty="0" smtClean="0">
                <a:solidFill>
                  <a:srgbClr val="00B050"/>
                </a:solidFill>
              </a:rPr>
              <a:t>13. Soru</a:t>
            </a:r>
          </a:p>
          <a:p>
            <a:pPr marL="0" indent="0">
              <a:lnSpc>
                <a:spcPct val="120000"/>
              </a:lnSpc>
              <a:buNone/>
            </a:pPr>
            <a:r>
              <a:rPr lang="tr-TR" dirty="0" smtClean="0"/>
              <a:t>Fıkıh </a:t>
            </a:r>
            <a:r>
              <a:rPr lang="tr-TR" dirty="0"/>
              <a:t>kitaplarının her zaman baş kısmında bulunmayıp ortalara ve sonlara dağılmış bölümleri vardır. Bunlardan biri de </a:t>
            </a:r>
            <a:r>
              <a:rPr lang="tr-TR" dirty="0" smtClean="0"/>
              <a:t>içilmesi </a:t>
            </a:r>
            <a:r>
              <a:rPr lang="tr-TR" dirty="0"/>
              <a:t>ve yenilmesi helal ya da haram olan şeyler </a:t>
            </a:r>
            <a:r>
              <a:rPr lang="tr-TR" dirty="0" smtClean="0"/>
              <a:t>bölümüdür.</a:t>
            </a:r>
          </a:p>
          <a:p>
            <a:pPr marL="0" indent="0">
              <a:lnSpc>
                <a:spcPct val="120000"/>
              </a:lnSpc>
              <a:buNone/>
            </a:pPr>
            <a:r>
              <a:rPr lang="tr-TR" b="1" dirty="0" smtClean="0"/>
              <a:t>Bu </a:t>
            </a:r>
            <a:r>
              <a:rPr lang="tr-TR" b="1" dirty="0"/>
              <a:t>bölüme verilen isim aşağıdakilerden </a:t>
            </a:r>
            <a:r>
              <a:rPr lang="tr-TR" b="1" dirty="0" smtClean="0"/>
              <a:t>hangisidir?</a:t>
            </a:r>
          </a:p>
          <a:p>
            <a:pPr marL="514350" indent="-514350">
              <a:lnSpc>
                <a:spcPct val="120000"/>
              </a:lnSpc>
              <a:buAutoNum type="alphaLcParenR"/>
            </a:pPr>
            <a:r>
              <a:rPr lang="tr-TR" dirty="0" err="1" smtClean="0"/>
              <a:t>Kitâbu’l-eymân</a:t>
            </a:r>
            <a:endParaRPr lang="tr-TR" dirty="0"/>
          </a:p>
          <a:p>
            <a:pPr marL="514350" indent="-514350">
              <a:lnSpc>
                <a:spcPct val="120000"/>
              </a:lnSpc>
              <a:buAutoNum type="alphaLcParenR"/>
            </a:pPr>
            <a:r>
              <a:rPr lang="tr-TR" dirty="0" err="1" smtClean="0"/>
              <a:t>Kitâbu’l-eşribe</a:t>
            </a:r>
            <a:r>
              <a:rPr lang="tr-TR" dirty="0" smtClean="0"/>
              <a:t> </a:t>
            </a:r>
            <a:r>
              <a:rPr lang="tr-TR" dirty="0" err="1" smtClean="0"/>
              <a:t>ve’l-et’ıme</a:t>
            </a:r>
            <a:endParaRPr lang="tr-TR" dirty="0" smtClean="0"/>
          </a:p>
          <a:p>
            <a:pPr marL="514350" indent="-514350">
              <a:lnSpc>
                <a:spcPct val="120000"/>
              </a:lnSpc>
              <a:buAutoNum type="alphaLcParenR"/>
            </a:pPr>
            <a:r>
              <a:rPr lang="tr-TR" dirty="0" err="1" smtClean="0"/>
              <a:t>Kitâbu’s-sayd</a:t>
            </a:r>
            <a:endParaRPr lang="tr-TR" dirty="0"/>
          </a:p>
          <a:p>
            <a:pPr marL="514350" indent="-514350">
              <a:lnSpc>
                <a:spcPct val="120000"/>
              </a:lnSpc>
              <a:buAutoNum type="alphaLcParenR"/>
            </a:pPr>
            <a:r>
              <a:rPr lang="tr-TR" dirty="0" err="1" smtClean="0"/>
              <a:t>Kitâbu’l-hazr</a:t>
            </a:r>
            <a:r>
              <a:rPr lang="tr-TR" dirty="0" smtClean="0"/>
              <a:t> </a:t>
            </a:r>
            <a:r>
              <a:rPr lang="tr-TR" dirty="0" err="1" smtClean="0"/>
              <a:t>ve’l-ibâha</a:t>
            </a:r>
            <a:endParaRPr lang="tr-TR" dirty="0" smtClean="0"/>
          </a:p>
          <a:p>
            <a:pPr marL="514350" indent="-514350">
              <a:lnSpc>
                <a:spcPct val="120000"/>
              </a:lnSpc>
              <a:buAutoNum type="alphaLcParenR"/>
            </a:pPr>
            <a:r>
              <a:rPr lang="tr-TR" dirty="0" err="1" smtClean="0"/>
              <a:t>Kitâbu’l-kerâhiyye</a:t>
            </a:r>
            <a:r>
              <a:rPr lang="tr-TR" dirty="0" smtClean="0"/>
              <a:t> </a:t>
            </a:r>
            <a:r>
              <a:rPr lang="tr-TR" dirty="0" err="1"/>
              <a:t>ve’l-istihsân</a:t>
            </a:r>
            <a:endParaRPr lang="tr-TR" dirty="0"/>
          </a:p>
        </p:txBody>
      </p:sp>
    </p:spTree>
    <p:extLst>
      <p:ext uri="{BB962C8B-B14F-4D97-AF65-F5344CB8AC3E}">
        <p14:creationId xmlns:p14="http://schemas.microsoft.com/office/powerpoint/2010/main" val="4887007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00B050"/>
                </a:solidFill>
              </a:rPr>
              <a:t>Sıra sizde…</a:t>
            </a:r>
          </a:p>
        </p:txBody>
      </p:sp>
      <p:sp>
        <p:nvSpPr>
          <p:cNvPr id="3" name="İçerik Yer Tutucusu 2"/>
          <p:cNvSpPr>
            <a:spLocks noGrp="1"/>
          </p:cNvSpPr>
          <p:nvPr>
            <p:ph idx="1"/>
          </p:nvPr>
        </p:nvSpPr>
        <p:spPr/>
        <p:txBody>
          <a:bodyPr>
            <a:normAutofit/>
          </a:bodyPr>
          <a:lstStyle/>
          <a:p>
            <a:pPr marL="0" indent="0">
              <a:lnSpc>
                <a:spcPct val="120000"/>
              </a:lnSpc>
              <a:buNone/>
            </a:pPr>
            <a:r>
              <a:rPr lang="tr-TR" b="1" dirty="0" smtClean="0">
                <a:solidFill>
                  <a:srgbClr val="00B050"/>
                </a:solidFill>
              </a:rPr>
              <a:t>14. Soru</a:t>
            </a:r>
          </a:p>
          <a:p>
            <a:pPr marL="0" indent="0">
              <a:lnSpc>
                <a:spcPct val="120000"/>
              </a:lnSpc>
              <a:buNone/>
            </a:pPr>
            <a:r>
              <a:rPr lang="tr-TR" dirty="0" smtClean="0"/>
              <a:t>Bu </a:t>
            </a:r>
            <a:r>
              <a:rPr lang="tr-TR" dirty="0"/>
              <a:t>alandaki konular medeni hukuk ile yargılama hukuku konularına karşılık gelir. Bu alan içindeki </a:t>
            </a:r>
            <a:r>
              <a:rPr lang="tr-TR" dirty="0" err="1"/>
              <a:t>Münâkehât</a:t>
            </a:r>
            <a:r>
              <a:rPr lang="tr-TR" dirty="0"/>
              <a:t>/</a:t>
            </a:r>
            <a:r>
              <a:rPr lang="tr-TR" dirty="0" err="1"/>
              <a:t>mufârakât</a:t>
            </a:r>
            <a:r>
              <a:rPr lang="tr-TR" dirty="0"/>
              <a:t> başlığı, aile hukukuna; Malî </a:t>
            </a:r>
            <a:r>
              <a:rPr lang="tr-TR" dirty="0" err="1"/>
              <a:t>muâmelât</a:t>
            </a:r>
            <a:r>
              <a:rPr lang="tr-TR" dirty="0"/>
              <a:t> başlığı daha çok Eşya ve Borçlar hukukundan oluşan Malvarlığı alanına; </a:t>
            </a:r>
            <a:r>
              <a:rPr lang="tr-TR" dirty="0" err="1"/>
              <a:t>Terikât</a:t>
            </a:r>
            <a:r>
              <a:rPr lang="tr-TR" dirty="0"/>
              <a:t>, Miras fıkhına, </a:t>
            </a:r>
            <a:r>
              <a:rPr lang="tr-TR" dirty="0" err="1"/>
              <a:t>Muhâsemât</a:t>
            </a:r>
            <a:r>
              <a:rPr lang="tr-TR" dirty="0"/>
              <a:t> ise daha çok yargılama hukukuna </a:t>
            </a:r>
            <a:r>
              <a:rPr lang="tr-TR" dirty="0" smtClean="0"/>
              <a:t>paraleldir.</a:t>
            </a:r>
          </a:p>
        </p:txBody>
      </p:sp>
    </p:spTree>
    <p:extLst>
      <p:ext uri="{BB962C8B-B14F-4D97-AF65-F5344CB8AC3E}">
        <p14:creationId xmlns:p14="http://schemas.microsoft.com/office/powerpoint/2010/main" val="33110021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00B050"/>
                </a:solidFill>
              </a:rPr>
              <a:t>Sıra sizde…</a:t>
            </a:r>
            <a:endParaRPr lang="tr-TR" dirty="0">
              <a:solidFill>
                <a:srgbClr val="00B050"/>
              </a:solidFill>
            </a:endParaRPr>
          </a:p>
        </p:txBody>
      </p:sp>
      <p:sp>
        <p:nvSpPr>
          <p:cNvPr id="3" name="İçerik Yer Tutucusu 2"/>
          <p:cNvSpPr>
            <a:spLocks noGrp="1"/>
          </p:cNvSpPr>
          <p:nvPr>
            <p:ph idx="1"/>
          </p:nvPr>
        </p:nvSpPr>
        <p:spPr/>
        <p:txBody>
          <a:bodyPr>
            <a:normAutofit/>
          </a:bodyPr>
          <a:lstStyle/>
          <a:p>
            <a:pPr marL="0" indent="0">
              <a:lnSpc>
                <a:spcPct val="120000"/>
              </a:lnSpc>
              <a:buNone/>
            </a:pPr>
            <a:r>
              <a:rPr lang="tr-TR" b="1" dirty="0"/>
              <a:t>Hakkında bilgi verilen fıkıh ana konusu aşağıdakilerden hangisidir?</a:t>
            </a:r>
          </a:p>
          <a:p>
            <a:pPr marL="514350" indent="-514350">
              <a:lnSpc>
                <a:spcPct val="120000"/>
              </a:lnSpc>
              <a:buAutoNum type="alphaLcParenR"/>
            </a:pPr>
            <a:r>
              <a:rPr lang="tr-TR" dirty="0" err="1" smtClean="0"/>
              <a:t>İbadât</a:t>
            </a:r>
            <a:endParaRPr lang="tr-TR" dirty="0" smtClean="0"/>
          </a:p>
          <a:p>
            <a:pPr marL="514350" indent="-514350">
              <a:lnSpc>
                <a:spcPct val="120000"/>
              </a:lnSpc>
              <a:buAutoNum type="alphaLcParenR"/>
            </a:pPr>
            <a:r>
              <a:rPr lang="tr-TR" dirty="0" err="1" smtClean="0"/>
              <a:t>Muâmelat</a:t>
            </a:r>
            <a:endParaRPr lang="tr-TR" dirty="0"/>
          </a:p>
          <a:p>
            <a:pPr marL="514350" indent="-514350">
              <a:lnSpc>
                <a:spcPct val="120000"/>
              </a:lnSpc>
              <a:buAutoNum type="alphaLcParenR"/>
            </a:pPr>
            <a:r>
              <a:rPr lang="tr-TR" dirty="0" err="1" smtClean="0"/>
              <a:t>Ukubât</a:t>
            </a:r>
            <a:endParaRPr lang="tr-TR" dirty="0"/>
          </a:p>
          <a:p>
            <a:pPr marL="514350" indent="-514350">
              <a:lnSpc>
                <a:spcPct val="120000"/>
              </a:lnSpc>
              <a:buAutoNum type="alphaLcParenR"/>
            </a:pPr>
            <a:r>
              <a:rPr lang="tr-TR" dirty="0" err="1" smtClean="0"/>
              <a:t>Akaid</a:t>
            </a:r>
            <a:endParaRPr lang="tr-TR" dirty="0"/>
          </a:p>
          <a:p>
            <a:pPr marL="514350" indent="-514350">
              <a:lnSpc>
                <a:spcPct val="120000"/>
              </a:lnSpc>
              <a:buAutoNum type="alphaLcParenR"/>
            </a:pPr>
            <a:r>
              <a:rPr lang="tr-TR" dirty="0" err="1" smtClean="0"/>
              <a:t>Kasas</a:t>
            </a:r>
            <a:endParaRPr lang="tr-TR" dirty="0"/>
          </a:p>
          <a:p>
            <a:pPr>
              <a:lnSpc>
                <a:spcPct val="150000"/>
              </a:lnSpc>
            </a:pPr>
            <a:endParaRPr lang="tr-TR" b="1" dirty="0">
              <a:solidFill>
                <a:srgbClr val="00B050"/>
              </a:solidFill>
            </a:endParaRPr>
          </a:p>
        </p:txBody>
      </p:sp>
    </p:spTree>
    <p:extLst>
      <p:ext uri="{BB962C8B-B14F-4D97-AF65-F5344CB8AC3E}">
        <p14:creationId xmlns:p14="http://schemas.microsoft.com/office/powerpoint/2010/main" val="685871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00B050"/>
                </a:solidFill>
              </a:rPr>
              <a:t>Sıra sizde…</a:t>
            </a:r>
            <a:endParaRPr lang="tr-TR" dirty="0"/>
          </a:p>
        </p:txBody>
      </p:sp>
      <p:sp>
        <p:nvSpPr>
          <p:cNvPr id="3" name="İçerik Yer Tutucusu 2"/>
          <p:cNvSpPr>
            <a:spLocks noGrp="1"/>
          </p:cNvSpPr>
          <p:nvPr>
            <p:ph idx="1"/>
          </p:nvPr>
        </p:nvSpPr>
        <p:spPr/>
        <p:txBody>
          <a:bodyPr>
            <a:normAutofit/>
          </a:bodyPr>
          <a:lstStyle/>
          <a:p>
            <a:pPr marL="0" indent="0">
              <a:lnSpc>
                <a:spcPct val="120000"/>
              </a:lnSpc>
              <a:buNone/>
            </a:pPr>
            <a:r>
              <a:rPr lang="tr-TR" b="1" dirty="0" smtClean="0">
                <a:solidFill>
                  <a:srgbClr val="00B050"/>
                </a:solidFill>
              </a:rPr>
              <a:t>15. Soru</a:t>
            </a:r>
          </a:p>
          <a:p>
            <a:pPr marL="0" indent="0">
              <a:lnSpc>
                <a:spcPct val="120000"/>
              </a:lnSpc>
              <a:buNone/>
            </a:pPr>
            <a:r>
              <a:rPr lang="tr-TR" dirty="0" smtClean="0"/>
              <a:t>Fıkıh </a:t>
            </a:r>
            <a:r>
              <a:rPr lang="tr-TR" dirty="0"/>
              <a:t>alanında tarihi süreç içinde birbirinden farklılaşan çok sayıda edebi tür ortaya çıkmıştır. Elimize aldığımız ya da ismini duyduğumuz bir kitabın içinde neler olabileceğini anlamak için bu edebi türleri bilmek oldukça önemlidir. Çünkü her türün ele aldığı konu ya da konuyu ele alış şekli birbirinden farklıdır. </a:t>
            </a:r>
          </a:p>
        </p:txBody>
      </p:sp>
    </p:spTree>
    <p:extLst>
      <p:ext uri="{BB962C8B-B14F-4D97-AF65-F5344CB8AC3E}">
        <p14:creationId xmlns:p14="http://schemas.microsoft.com/office/powerpoint/2010/main" val="477889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C00000"/>
                </a:solidFill>
              </a:rPr>
              <a:t>Bu </a:t>
            </a:r>
            <a:r>
              <a:rPr lang="tr-TR" b="1" smtClean="0">
                <a:solidFill>
                  <a:srgbClr val="C00000"/>
                </a:solidFill>
              </a:rPr>
              <a:t>derste neler </a:t>
            </a:r>
            <a:r>
              <a:rPr lang="tr-TR" b="1" dirty="0" smtClean="0">
                <a:solidFill>
                  <a:srgbClr val="C00000"/>
                </a:solidFill>
              </a:rPr>
              <a:t>öğreneceğiz?</a:t>
            </a:r>
            <a:endParaRPr lang="tr-TR" b="1" dirty="0">
              <a:solidFill>
                <a:srgbClr val="C00000"/>
              </a:solidFill>
            </a:endParaRPr>
          </a:p>
        </p:txBody>
      </p:sp>
      <p:sp>
        <p:nvSpPr>
          <p:cNvPr id="3" name="İçerik Yer Tutucusu 2"/>
          <p:cNvSpPr>
            <a:spLocks noGrp="1"/>
          </p:cNvSpPr>
          <p:nvPr>
            <p:ph idx="1"/>
          </p:nvPr>
        </p:nvSpPr>
        <p:spPr/>
        <p:txBody>
          <a:bodyPr>
            <a:normAutofit/>
          </a:bodyPr>
          <a:lstStyle/>
          <a:p>
            <a:pPr>
              <a:lnSpc>
                <a:spcPct val="110000"/>
              </a:lnSpc>
              <a:spcBef>
                <a:spcPts val="600"/>
              </a:spcBef>
            </a:pPr>
            <a:r>
              <a:rPr lang="tr-TR" dirty="0" smtClean="0"/>
              <a:t>Bu derste; İslam fıkhının sistematiği üzerinde duracağız.</a:t>
            </a:r>
          </a:p>
          <a:p>
            <a:pPr>
              <a:lnSpc>
                <a:spcPct val="110000"/>
              </a:lnSpc>
              <a:spcBef>
                <a:spcPts val="600"/>
              </a:spcBef>
            </a:pPr>
            <a:r>
              <a:rPr lang="tr-TR" dirty="0" smtClean="0"/>
              <a:t>Bu bağlamda </a:t>
            </a:r>
            <a:r>
              <a:rPr lang="tr-TR" dirty="0" err="1" smtClean="0"/>
              <a:t>İbâdât</a:t>
            </a:r>
            <a:r>
              <a:rPr lang="tr-TR" dirty="0" smtClean="0"/>
              <a:t>, </a:t>
            </a:r>
            <a:r>
              <a:rPr lang="tr-TR" dirty="0" err="1" smtClean="0"/>
              <a:t>muâmelât</a:t>
            </a:r>
            <a:r>
              <a:rPr lang="tr-TR" dirty="0" smtClean="0"/>
              <a:t> ve </a:t>
            </a:r>
            <a:r>
              <a:rPr lang="tr-TR" dirty="0" err="1" smtClean="0"/>
              <a:t>ukûbât</a:t>
            </a:r>
            <a:r>
              <a:rPr lang="tr-TR" dirty="0"/>
              <a:t> </a:t>
            </a:r>
            <a:r>
              <a:rPr lang="tr-TR" dirty="0" smtClean="0"/>
              <a:t>kapsamına giren konulardan bahsedeceğiz.</a:t>
            </a:r>
          </a:p>
          <a:p>
            <a:pPr>
              <a:lnSpc>
                <a:spcPct val="110000"/>
              </a:lnSpc>
              <a:spcBef>
                <a:spcPts val="600"/>
              </a:spcBef>
            </a:pPr>
            <a:r>
              <a:rPr lang="tr-TR" dirty="0" smtClean="0"/>
              <a:t>Daha sonra Allah hakkı-kul hakkı ayrımı ve sistematikle ilgisini ele alacağız.</a:t>
            </a:r>
          </a:p>
          <a:p>
            <a:pPr>
              <a:lnSpc>
                <a:spcPct val="110000"/>
              </a:lnSpc>
              <a:spcBef>
                <a:spcPts val="600"/>
              </a:spcBef>
            </a:pPr>
            <a:r>
              <a:rPr lang="tr-TR" dirty="0" smtClean="0"/>
              <a:t>Eğer zamanımız kalırsa konuyla ilgili örnek soruları da birlikte çözümleyeceğiz.</a:t>
            </a:r>
          </a:p>
        </p:txBody>
      </p:sp>
    </p:spTree>
    <p:extLst>
      <p:ext uri="{BB962C8B-B14F-4D97-AF65-F5344CB8AC3E}">
        <p14:creationId xmlns:p14="http://schemas.microsoft.com/office/powerpoint/2010/main" val="16558799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00B050"/>
                </a:solidFill>
              </a:rPr>
              <a:t>Sıra sizde…</a:t>
            </a:r>
          </a:p>
        </p:txBody>
      </p:sp>
      <p:sp>
        <p:nvSpPr>
          <p:cNvPr id="3" name="İçerik Yer Tutucusu 2"/>
          <p:cNvSpPr>
            <a:spLocks noGrp="1"/>
          </p:cNvSpPr>
          <p:nvPr>
            <p:ph idx="1"/>
          </p:nvPr>
        </p:nvSpPr>
        <p:spPr/>
        <p:txBody>
          <a:bodyPr/>
          <a:lstStyle/>
          <a:p>
            <a:pPr>
              <a:lnSpc>
                <a:spcPct val="120000"/>
              </a:lnSpc>
            </a:pPr>
            <a:r>
              <a:rPr lang="tr-TR" b="1" dirty="0"/>
              <a:t>Buna göre aşağıdakilerden hangisi Fıkıh literatürünü oluşturan başlıca türler arasında </a:t>
            </a:r>
            <a:r>
              <a:rPr lang="tr-TR" b="1" u="sng" dirty="0"/>
              <a:t>yer </a:t>
            </a:r>
            <a:r>
              <a:rPr lang="tr-TR" b="1" u="sng" dirty="0" smtClean="0"/>
              <a:t>almaz</a:t>
            </a:r>
            <a:r>
              <a:rPr lang="tr-TR" b="1" dirty="0" smtClean="0"/>
              <a:t>?</a:t>
            </a:r>
          </a:p>
          <a:p>
            <a:pPr marL="514350" indent="-514350">
              <a:lnSpc>
                <a:spcPct val="120000"/>
              </a:lnSpc>
              <a:buAutoNum type="alphaLcParenR"/>
            </a:pPr>
            <a:r>
              <a:rPr lang="tr-TR" dirty="0" err="1"/>
              <a:t>F</a:t>
            </a:r>
            <a:r>
              <a:rPr lang="tr-TR" dirty="0" err="1" smtClean="0"/>
              <a:t>urû</a:t>
            </a:r>
            <a:r>
              <a:rPr lang="tr-TR" dirty="0" smtClean="0"/>
              <a:t>-i fıkıh</a:t>
            </a:r>
          </a:p>
          <a:p>
            <a:pPr marL="514350" indent="-514350">
              <a:lnSpc>
                <a:spcPct val="120000"/>
              </a:lnSpc>
              <a:buAutoNum type="alphaLcParenR"/>
            </a:pPr>
            <a:r>
              <a:rPr lang="tr-TR" dirty="0" smtClean="0"/>
              <a:t>Ahkâm-ı sultaniye</a:t>
            </a:r>
          </a:p>
          <a:p>
            <a:pPr marL="514350" indent="-514350">
              <a:lnSpc>
                <a:spcPct val="120000"/>
              </a:lnSpc>
              <a:buAutoNum type="alphaLcParenR"/>
            </a:pPr>
            <a:r>
              <a:rPr lang="tr-TR" dirty="0" smtClean="0"/>
              <a:t>Hilaf </a:t>
            </a:r>
            <a:r>
              <a:rPr lang="tr-TR" dirty="0"/>
              <a:t>ve </a:t>
            </a:r>
            <a:r>
              <a:rPr lang="tr-TR" dirty="0" err="1" smtClean="0"/>
              <a:t>hilâfiyat</a:t>
            </a:r>
            <a:endParaRPr lang="tr-TR" dirty="0" smtClean="0"/>
          </a:p>
          <a:p>
            <a:pPr marL="514350" indent="-514350">
              <a:lnSpc>
                <a:spcPct val="120000"/>
              </a:lnSpc>
              <a:buAutoNum type="alphaLcParenR"/>
            </a:pPr>
            <a:r>
              <a:rPr lang="tr-TR" dirty="0" smtClean="0"/>
              <a:t>Fıkıh tarihi</a:t>
            </a:r>
          </a:p>
          <a:p>
            <a:pPr marL="514350" indent="-514350">
              <a:lnSpc>
                <a:spcPct val="120000"/>
              </a:lnSpc>
              <a:buAutoNum type="alphaLcParenR"/>
            </a:pPr>
            <a:r>
              <a:rPr lang="tr-TR" dirty="0" err="1" smtClean="0"/>
              <a:t>Edebü’l-Müfred</a:t>
            </a:r>
            <a:endParaRPr lang="tr-TR" dirty="0"/>
          </a:p>
          <a:p>
            <a:pPr>
              <a:lnSpc>
                <a:spcPct val="120000"/>
              </a:lnSpc>
            </a:pPr>
            <a:endParaRPr lang="tr-TR" dirty="0"/>
          </a:p>
        </p:txBody>
      </p:sp>
    </p:spTree>
    <p:extLst>
      <p:ext uri="{BB962C8B-B14F-4D97-AF65-F5344CB8AC3E}">
        <p14:creationId xmlns:p14="http://schemas.microsoft.com/office/powerpoint/2010/main" val="35258113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C00000"/>
                </a:solidFill>
              </a:rPr>
              <a:t>İslam Fıkhının Sistematiği</a:t>
            </a:r>
            <a:endParaRPr lang="tr-TR" b="1" dirty="0">
              <a:solidFill>
                <a:srgbClr val="C00000"/>
              </a:solidFill>
            </a:endParaRPr>
          </a:p>
        </p:txBody>
      </p:sp>
      <p:sp>
        <p:nvSpPr>
          <p:cNvPr id="3" name="İçerik Yer Tutucusu 2"/>
          <p:cNvSpPr>
            <a:spLocks noGrp="1"/>
          </p:cNvSpPr>
          <p:nvPr>
            <p:ph idx="1"/>
          </p:nvPr>
        </p:nvSpPr>
        <p:spPr/>
        <p:txBody>
          <a:bodyPr>
            <a:normAutofit/>
          </a:bodyPr>
          <a:lstStyle/>
          <a:p>
            <a:pPr>
              <a:lnSpc>
                <a:spcPct val="130000"/>
              </a:lnSpc>
            </a:pPr>
            <a:r>
              <a:rPr lang="tr-TR" dirty="0"/>
              <a:t>Klasik bir </a:t>
            </a:r>
            <a:r>
              <a:rPr lang="tr-TR" dirty="0" err="1"/>
              <a:t>fürû</a:t>
            </a:r>
            <a:r>
              <a:rPr lang="tr-TR" dirty="0"/>
              <a:t> eserin içindekiler kısmı incelendiğinde bu eserin ortalama altmış civarında “</a:t>
            </a:r>
            <a:r>
              <a:rPr lang="tr-TR" dirty="0" err="1"/>
              <a:t>kitâb</a:t>
            </a:r>
            <a:r>
              <a:rPr lang="tr-TR" dirty="0"/>
              <a:t>” denilen bölümden oluştuğu görülür. Bu bölümlerin her biri belirli üst başlıklar altında tasnife tabi tutulmadan birbirinden </a:t>
            </a:r>
            <a:r>
              <a:rPr lang="tr-TR" dirty="0" smtClean="0"/>
              <a:t>farklı adeta </a:t>
            </a:r>
            <a:r>
              <a:rPr lang="tr-TR" dirty="0"/>
              <a:t>müstakil birer bölüm gibi görünmektedir. Ancak klasik fıkıh kitapları okunmaya başlandığında “</a:t>
            </a:r>
            <a:r>
              <a:rPr lang="tr-TR" dirty="0" err="1"/>
              <a:t>kitâb</a:t>
            </a:r>
            <a:r>
              <a:rPr lang="tr-TR" dirty="0"/>
              <a:t>” denilen bu bölümlerin aslında belirli üst konu başlıkları etrafında toplanabileceği </a:t>
            </a:r>
            <a:r>
              <a:rPr lang="tr-TR" dirty="0" smtClean="0"/>
              <a:t>görülür.</a:t>
            </a:r>
          </a:p>
        </p:txBody>
      </p:sp>
    </p:spTree>
    <p:extLst>
      <p:ext uri="{BB962C8B-B14F-4D97-AF65-F5344CB8AC3E}">
        <p14:creationId xmlns:p14="http://schemas.microsoft.com/office/powerpoint/2010/main" val="2164817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İslam Fıkhının </a:t>
            </a:r>
            <a:r>
              <a:rPr lang="tr-TR" b="1" dirty="0" smtClean="0">
                <a:solidFill>
                  <a:srgbClr val="C00000"/>
                </a:solidFill>
              </a:rPr>
              <a:t>Sistematiği</a:t>
            </a:r>
            <a:endParaRPr lang="tr-TR" b="1" dirty="0">
              <a:solidFill>
                <a:srgbClr val="C00000"/>
              </a:solidFill>
            </a:endParaRPr>
          </a:p>
        </p:txBody>
      </p:sp>
      <p:sp>
        <p:nvSpPr>
          <p:cNvPr id="3" name="İçerik Yer Tutucusu 2"/>
          <p:cNvSpPr>
            <a:spLocks noGrp="1"/>
          </p:cNvSpPr>
          <p:nvPr>
            <p:ph idx="1"/>
          </p:nvPr>
        </p:nvSpPr>
        <p:spPr/>
        <p:txBody>
          <a:bodyPr>
            <a:normAutofit lnSpcReduction="10000"/>
          </a:bodyPr>
          <a:lstStyle/>
          <a:p>
            <a:pPr>
              <a:lnSpc>
                <a:spcPct val="130000"/>
              </a:lnSpc>
            </a:pPr>
            <a:r>
              <a:rPr lang="tr-TR" dirty="0"/>
              <a:t>Fıkıh kitaplarının ele aldığı konu ve bölümler genel bir sınıflama ile üç alana ayrılır. </a:t>
            </a:r>
            <a:endParaRPr lang="tr-TR" dirty="0" smtClean="0"/>
          </a:p>
          <a:p>
            <a:pPr>
              <a:lnSpc>
                <a:spcPct val="130000"/>
              </a:lnSpc>
            </a:pPr>
            <a:r>
              <a:rPr lang="tr-TR" b="1" dirty="0" smtClean="0">
                <a:solidFill>
                  <a:srgbClr val="00B050"/>
                </a:solidFill>
              </a:rPr>
              <a:t>Bunlar; </a:t>
            </a:r>
          </a:p>
          <a:p>
            <a:pPr>
              <a:lnSpc>
                <a:spcPct val="130000"/>
              </a:lnSpc>
            </a:pPr>
            <a:r>
              <a:rPr lang="tr-TR" dirty="0" smtClean="0"/>
              <a:t>1</a:t>
            </a:r>
            <a:r>
              <a:rPr lang="tr-TR" dirty="0"/>
              <a:t>. </a:t>
            </a:r>
            <a:r>
              <a:rPr lang="tr-TR" dirty="0" err="1" smtClean="0"/>
              <a:t>İbâdât</a:t>
            </a:r>
            <a:endParaRPr lang="tr-TR" dirty="0" smtClean="0"/>
          </a:p>
          <a:p>
            <a:pPr>
              <a:lnSpc>
                <a:spcPct val="130000"/>
              </a:lnSpc>
            </a:pPr>
            <a:r>
              <a:rPr lang="tr-TR" dirty="0" smtClean="0"/>
              <a:t>2</a:t>
            </a:r>
            <a:r>
              <a:rPr lang="tr-TR" dirty="0"/>
              <a:t>. </a:t>
            </a:r>
            <a:r>
              <a:rPr lang="tr-TR" dirty="0" err="1" smtClean="0"/>
              <a:t>Muâmelât</a:t>
            </a:r>
            <a:endParaRPr lang="tr-TR" dirty="0" smtClean="0"/>
          </a:p>
          <a:p>
            <a:pPr>
              <a:lnSpc>
                <a:spcPct val="130000"/>
              </a:lnSpc>
            </a:pPr>
            <a:r>
              <a:rPr lang="tr-TR" dirty="0" smtClean="0"/>
              <a:t>3</a:t>
            </a:r>
            <a:r>
              <a:rPr lang="tr-TR" dirty="0"/>
              <a:t>. </a:t>
            </a:r>
            <a:r>
              <a:rPr lang="tr-TR" dirty="0" err="1"/>
              <a:t>Ukûbât</a:t>
            </a:r>
            <a:r>
              <a:rPr lang="tr-TR" dirty="0"/>
              <a:t> </a:t>
            </a:r>
            <a:endParaRPr lang="tr-TR" dirty="0" smtClean="0"/>
          </a:p>
          <a:p>
            <a:pPr marL="0" indent="0">
              <a:lnSpc>
                <a:spcPct val="130000"/>
              </a:lnSpc>
              <a:buNone/>
            </a:pPr>
            <a:r>
              <a:rPr lang="tr-TR" dirty="0" smtClean="0"/>
              <a:t>  alanlarıdır</a:t>
            </a:r>
            <a:r>
              <a:rPr lang="tr-TR" dirty="0"/>
              <a:t>.</a:t>
            </a:r>
          </a:p>
        </p:txBody>
      </p:sp>
    </p:spTree>
    <p:extLst>
      <p:ext uri="{BB962C8B-B14F-4D97-AF65-F5344CB8AC3E}">
        <p14:creationId xmlns:p14="http://schemas.microsoft.com/office/powerpoint/2010/main" val="568242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İBÂDÂT</a:t>
            </a:r>
          </a:p>
        </p:txBody>
      </p:sp>
      <p:sp>
        <p:nvSpPr>
          <p:cNvPr id="3" name="İçerik Yer Tutucusu 2"/>
          <p:cNvSpPr>
            <a:spLocks noGrp="1"/>
          </p:cNvSpPr>
          <p:nvPr>
            <p:ph idx="1"/>
          </p:nvPr>
        </p:nvSpPr>
        <p:spPr/>
        <p:txBody>
          <a:bodyPr>
            <a:normAutofit/>
          </a:bodyPr>
          <a:lstStyle/>
          <a:p>
            <a:pPr>
              <a:lnSpc>
                <a:spcPct val="130000"/>
              </a:lnSpc>
            </a:pPr>
            <a:r>
              <a:rPr lang="tr-TR" b="1" dirty="0" err="1">
                <a:solidFill>
                  <a:srgbClr val="00B050"/>
                </a:solidFill>
              </a:rPr>
              <a:t>İbâdât</a:t>
            </a:r>
            <a:r>
              <a:rPr lang="tr-TR" b="1" dirty="0">
                <a:solidFill>
                  <a:srgbClr val="00B050"/>
                </a:solidFill>
              </a:rPr>
              <a:t>, </a:t>
            </a:r>
            <a:r>
              <a:rPr lang="tr-TR" dirty="0"/>
              <a:t>ibadet kelimesinin çoğulu olup “ibadetler” demektir. İbadet kelimesi en genel anlamıyla mükellefin yaratanına karşı saygı ve itaatini simgeleyen, dinin yapılmasını istediği belirli ve düzenli bir takım söz ve davranışlardır. Bütün fıkıh kitapları </a:t>
            </a:r>
            <a:r>
              <a:rPr lang="tr-TR" dirty="0" err="1"/>
              <a:t>ibâdât</a:t>
            </a:r>
            <a:r>
              <a:rPr lang="tr-TR" dirty="0"/>
              <a:t> ana bölümü altındaki konularla başlar ve genellikle ilk olarak temizlik bölümü (</a:t>
            </a:r>
            <a:r>
              <a:rPr lang="tr-TR" dirty="0" err="1"/>
              <a:t>kitâbu’t-tahâre</a:t>
            </a:r>
            <a:r>
              <a:rPr lang="tr-TR" dirty="0"/>
              <a:t>) incelenir.</a:t>
            </a:r>
          </a:p>
        </p:txBody>
      </p:sp>
    </p:spTree>
    <p:extLst>
      <p:ext uri="{BB962C8B-B14F-4D97-AF65-F5344CB8AC3E}">
        <p14:creationId xmlns:p14="http://schemas.microsoft.com/office/powerpoint/2010/main" val="2336816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İBÂDÂT</a:t>
            </a:r>
            <a:endParaRPr lang="tr-TR" b="1" dirty="0">
              <a:solidFill>
                <a:srgbClr val="00B050"/>
              </a:solidFill>
            </a:endParaRPr>
          </a:p>
        </p:txBody>
      </p:sp>
      <p:sp>
        <p:nvSpPr>
          <p:cNvPr id="3" name="İçerik Yer Tutucusu 2"/>
          <p:cNvSpPr>
            <a:spLocks noGrp="1"/>
          </p:cNvSpPr>
          <p:nvPr>
            <p:ph idx="1"/>
          </p:nvPr>
        </p:nvSpPr>
        <p:spPr/>
        <p:txBody>
          <a:bodyPr/>
          <a:lstStyle/>
          <a:p>
            <a:pPr>
              <a:lnSpc>
                <a:spcPct val="100000"/>
              </a:lnSpc>
            </a:pPr>
            <a:r>
              <a:rPr lang="tr-TR" dirty="0"/>
              <a:t>Bundan sonra dört temel ibadet olan </a:t>
            </a:r>
            <a:r>
              <a:rPr lang="tr-TR" b="1" dirty="0">
                <a:solidFill>
                  <a:srgbClr val="00B050"/>
                </a:solidFill>
              </a:rPr>
              <a:t>namaz, zekât, oruç ve hac</a:t>
            </a:r>
            <a:r>
              <a:rPr lang="tr-TR" dirty="0"/>
              <a:t>, her biri müstakil bir başlıkta (</a:t>
            </a:r>
            <a:r>
              <a:rPr lang="tr-TR" dirty="0" err="1"/>
              <a:t>kitâbu’s</a:t>
            </a:r>
            <a:r>
              <a:rPr lang="tr-TR" dirty="0"/>
              <a:t>-salât, </a:t>
            </a:r>
            <a:r>
              <a:rPr lang="tr-TR" dirty="0" err="1"/>
              <a:t>kitâbu’z</a:t>
            </a:r>
            <a:r>
              <a:rPr lang="tr-TR" dirty="0"/>
              <a:t>-zekât, </a:t>
            </a:r>
            <a:r>
              <a:rPr lang="tr-TR" dirty="0" err="1"/>
              <a:t>kitâbu’s-savm</a:t>
            </a:r>
            <a:r>
              <a:rPr lang="tr-TR" dirty="0"/>
              <a:t>, </a:t>
            </a:r>
            <a:r>
              <a:rPr lang="tr-TR" dirty="0" err="1" smtClean="0"/>
              <a:t>kitâbu’l-hacc</a:t>
            </a:r>
            <a:r>
              <a:rPr lang="tr-TR" dirty="0"/>
              <a:t>) tüm detaylarıyla ele </a:t>
            </a:r>
            <a:r>
              <a:rPr lang="tr-TR" dirty="0" smtClean="0"/>
              <a:t>alınır.</a:t>
            </a:r>
          </a:p>
          <a:p>
            <a:pPr>
              <a:lnSpc>
                <a:spcPct val="100000"/>
              </a:lnSpc>
            </a:pPr>
            <a:r>
              <a:rPr lang="tr-TR" dirty="0" smtClean="0"/>
              <a:t>Bu </a:t>
            </a:r>
            <a:r>
              <a:rPr lang="tr-TR" dirty="0"/>
              <a:t>dört temel ibadetin dışında kimi teknik anlamda bir ibadet olmadığı halde helal-haram bilgisi içeren ve kulun yaratanına karşı sorumluluklarını gösterdiği için </a:t>
            </a:r>
            <a:r>
              <a:rPr lang="tr-TR" b="1" dirty="0" err="1">
                <a:solidFill>
                  <a:srgbClr val="00B050"/>
                </a:solidFill>
              </a:rPr>
              <a:t>ibadât</a:t>
            </a:r>
            <a:r>
              <a:rPr lang="tr-TR" b="1" dirty="0">
                <a:solidFill>
                  <a:srgbClr val="00B050"/>
                </a:solidFill>
              </a:rPr>
              <a:t> </a:t>
            </a:r>
            <a:r>
              <a:rPr lang="tr-TR" dirty="0"/>
              <a:t>ana başlığı altında değerlendirilen bölümler de vardır. </a:t>
            </a:r>
          </a:p>
        </p:txBody>
      </p:sp>
    </p:spTree>
    <p:extLst>
      <p:ext uri="{BB962C8B-B14F-4D97-AF65-F5344CB8AC3E}">
        <p14:creationId xmlns:p14="http://schemas.microsoft.com/office/powerpoint/2010/main" val="6058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İBÂDÂT</a:t>
            </a:r>
            <a:endParaRPr lang="tr-TR" b="1" dirty="0">
              <a:solidFill>
                <a:srgbClr val="00B050"/>
              </a:solidFill>
            </a:endParaRPr>
          </a:p>
        </p:txBody>
      </p:sp>
      <p:sp>
        <p:nvSpPr>
          <p:cNvPr id="3" name="İçerik Yer Tutucusu 2"/>
          <p:cNvSpPr>
            <a:spLocks noGrp="1"/>
          </p:cNvSpPr>
          <p:nvPr>
            <p:ph idx="1"/>
          </p:nvPr>
        </p:nvSpPr>
        <p:spPr>
          <a:xfrm>
            <a:off x="838200" y="1632156"/>
            <a:ext cx="10515600" cy="4544808"/>
          </a:xfrm>
        </p:spPr>
        <p:txBody>
          <a:bodyPr>
            <a:normAutofit fontScale="92500" lnSpcReduction="20000"/>
          </a:bodyPr>
          <a:lstStyle/>
          <a:p>
            <a:pPr>
              <a:lnSpc>
                <a:spcPct val="100000"/>
              </a:lnSpc>
            </a:pPr>
            <a:r>
              <a:rPr lang="tr-TR" dirty="0"/>
              <a:t>Genel olarak fıkıh kitaplarının her zaman baş kısmında bulunmayıp ortalara ve sonlara dağılmış bu bölümleri ve kısaca içeriklerini şöylece </a:t>
            </a:r>
            <a:r>
              <a:rPr lang="tr-TR" dirty="0" smtClean="0"/>
              <a:t>belirtebiliriz:</a:t>
            </a:r>
          </a:p>
          <a:p>
            <a:pPr>
              <a:lnSpc>
                <a:spcPct val="100000"/>
              </a:lnSpc>
            </a:pPr>
            <a:r>
              <a:rPr lang="tr-TR" b="1" dirty="0" err="1" smtClean="0"/>
              <a:t>Kitâbu’l-eymân</a:t>
            </a:r>
            <a:r>
              <a:rPr lang="tr-TR" b="1" dirty="0"/>
              <a:t>: </a:t>
            </a:r>
            <a:r>
              <a:rPr lang="tr-TR" dirty="0"/>
              <a:t>Yeminler </a:t>
            </a:r>
            <a:r>
              <a:rPr lang="tr-TR" dirty="0" smtClean="0"/>
              <a:t>bölümü;</a:t>
            </a:r>
          </a:p>
          <a:p>
            <a:pPr>
              <a:lnSpc>
                <a:spcPct val="100000"/>
              </a:lnSpc>
            </a:pPr>
            <a:r>
              <a:rPr lang="tr-TR" b="1" dirty="0" err="1" smtClean="0"/>
              <a:t>Kitâbu’z-zebâih</a:t>
            </a:r>
            <a:r>
              <a:rPr lang="tr-TR" b="1" dirty="0"/>
              <a:t>: </a:t>
            </a:r>
            <a:r>
              <a:rPr lang="tr-TR" dirty="0" err="1"/>
              <a:t>Şer’î</a:t>
            </a:r>
            <a:r>
              <a:rPr lang="tr-TR" dirty="0"/>
              <a:t> yöntemlerle hayvan </a:t>
            </a:r>
            <a:r>
              <a:rPr lang="tr-TR" dirty="0" smtClean="0"/>
              <a:t>kesimi;</a:t>
            </a:r>
          </a:p>
          <a:p>
            <a:pPr>
              <a:lnSpc>
                <a:spcPct val="100000"/>
              </a:lnSpc>
            </a:pPr>
            <a:r>
              <a:rPr lang="tr-TR" b="1" dirty="0" err="1" smtClean="0"/>
              <a:t>Kitâbu’l-udhiye</a:t>
            </a:r>
            <a:r>
              <a:rPr lang="tr-TR" b="1" dirty="0"/>
              <a:t>: </a:t>
            </a:r>
            <a:r>
              <a:rPr lang="tr-TR" dirty="0"/>
              <a:t>kurban </a:t>
            </a:r>
            <a:r>
              <a:rPr lang="tr-TR" dirty="0" smtClean="0"/>
              <a:t>bölümü;</a:t>
            </a:r>
          </a:p>
          <a:p>
            <a:pPr>
              <a:lnSpc>
                <a:spcPct val="100000"/>
              </a:lnSpc>
            </a:pPr>
            <a:r>
              <a:rPr lang="tr-TR" b="1" dirty="0" err="1" smtClean="0"/>
              <a:t>Kitâbu’l-eşribe</a:t>
            </a:r>
            <a:r>
              <a:rPr lang="tr-TR" b="1" dirty="0" smtClean="0"/>
              <a:t> </a:t>
            </a:r>
            <a:r>
              <a:rPr lang="tr-TR" b="1" dirty="0" err="1"/>
              <a:t>ve’l-et’ıme</a:t>
            </a:r>
            <a:r>
              <a:rPr lang="tr-TR" dirty="0"/>
              <a:t>: İçilmesi ve yenilmesi helal ya da haram olan şeyler </a:t>
            </a:r>
            <a:r>
              <a:rPr lang="tr-TR" dirty="0" smtClean="0"/>
              <a:t>bölümü;</a:t>
            </a:r>
          </a:p>
          <a:p>
            <a:pPr>
              <a:lnSpc>
                <a:spcPct val="100000"/>
              </a:lnSpc>
            </a:pPr>
            <a:r>
              <a:rPr lang="tr-TR" b="1" dirty="0" err="1" smtClean="0"/>
              <a:t>Kitâbu’s-sayd</a:t>
            </a:r>
            <a:r>
              <a:rPr lang="tr-TR" dirty="0"/>
              <a:t>: av ve avcılık </a:t>
            </a:r>
            <a:r>
              <a:rPr lang="tr-TR" dirty="0" smtClean="0"/>
              <a:t>bölümü;</a:t>
            </a:r>
          </a:p>
          <a:p>
            <a:pPr>
              <a:lnSpc>
                <a:spcPct val="100000"/>
              </a:lnSpc>
            </a:pPr>
            <a:r>
              <a:rPr lang="tr-TR" b="1" dirty="0" err="1" smtClean="0"/>
              <a:t>Kitâbu’l-hazr</a:t>
            </a:r>
            <a:r>
              <a:rPr lang="tr-TR" b="1" dirty="0" smtClean="0"/>
              <a:t> </a:t>
            </a:r>
            <a:r>
              <a:rPr lang="tr-TR" b="1" dirty="0" err="1"/>
              <a:t>ve’l-ibâha</a:t>
            </a:r>
            <a:r>
              <a:rPr lang="tr-TR" dirty="0"/>
              <a:t>: bazen </a:t>
            </a:r>
            <a:r>
              <a:rPr lang="tr-TR" b="1" dirty="0" err="1"/>
              <a:t>Kitâbu’l-kerâhiyye</a:t>
            </a:r>
            <a:r>
              <a:rPr lang="tr-TR" b="1" dirty="0"/>
              <a:t> </a:t>
            </a:r>
            <a:r>
              <a:rPr lang="tr-TR" b="1" dirty="0" err="1"/>
              <a:t>ve’l-istihsân</a:t>
            </a:r>
            <a:r>
              <a:rPr lang="tr-TR" b="1" dirty="0"/>
              <a:t> </a:t>
            </a:r>
            <a:r>
              <a:rPr lang="tr-TR" dirty="0"/>
              <a:t>adıyla da geçen bu başlık, çoğunlukla yukarıdaki bölümlerde ele alınmayan helal veya haram olan şeyleri ele </a:t>
            </a:r>
            <a:r>
              <a:rPr lang="tr-TR" dirty="0" smtClean="0"/>
              <a:t>alır.</a:t>
            </a:r>
          </a:p>
        </p:txBody>
      </p:sp>
    </p:spTree>
    <p:extLst>
      <p:ext uri="{BB962C8B-B14F-4D97-AF65-F5344CB8AC3E}">
        <p14:creationId xmlns:p14="http://schemas.microsoft.com/office/powerpoint/2010/main" val="2383464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MUÂMELÂT</a:t>
            </a:r>
          </a:p>
        </p:txBody>
      </p:sp>
      <p:sp>
        <p:nvSpPr>
          <p:cNvPr id="3" name="İçerik Yer Tutucusu 2"/>
          <p:cNvSpPr>
            <a:spLocks noGrp="1"/>
          </p:cNvSpPr>
          <p:nvPr>
            <p:ph idx="1"/>
          </p:nvPr>
        </p:nvSpPr>
        <p:spPr/>
        <p:txBody>
          <a:bodyPr>
            <a:normAutofit/>
          </a:bodyPr>
          <a:lstStyle/>
          <a:p>
            <a:pPr>
              <a:lnSpc>
                <a:spcPct val="120000"/>
              </a:lnSpc>
            </a:pPr>
            <a:r>
              <a:rPr lang="tr-TR" dirty="0" err="1"/>
              <a:t>Fürû</a:t>
            </a:r>
            <a:r>
              <a:rPr lang="tr-TR" dirty="0"/>
              <a:t>-i fıkıh eserlerinde ibadetler alanıyla ilgili belli başlı konular ele alındıktan sonra bu </a:t>
            </a:r>
            <a:r>
              <a:rPr lang="tr-TR" dirty="0" smtClean="0"/>
              <a:t>eserlerin </a:t>
            </a:r>
            <a:r>
              <a:rPr lang="tr-TR" dirty="0"/>
              <a:t>en geniş bölümünü oluşturan </a:t>
            </a:r>
            <a:r>
              <a:rPr lang="tr-TR" b="1" dirty="0" err="1">
                <a:solidFill>
                  <a:srgbClr val="00B050"/>
                </a:solidFill>
              </a:rPr>
              <a:t>muâmelât</a:t>
            </a:r>
            <a:r>
              <a:rPr lang="tr-TR" b="1" dirty="0">
                <a:solidFill>
                  <a:srgbClr val="00B050"/>
                </a:solidFill>
              </a:rPr>
              <a:t> </a:t>
            </a:r>
            <a:r>
              <a:rPr lang="tr-TR" dirty="0"/>
              <a:t>alanına </a:t>
            </a:r>
            <a:r>
              <a:rPr lang="tr-TR" dirty="0" smtClean="0"/>
              <a:t>geçilir.</a:t>
            </a:r>
          </a:p>
          <a:p>
            <a:pPr>
              <a:lnSpc>
                <a:spcPct val="120000"/>
              </a:lnSpc>
            </a:pPr>
            <a:r>
              <a:rPr lang="tr-TR" dirty="0" err="1" smtClean="0"/>
              <a:t>Muâmelât</a:t>
            </a:r>
            <a:r>
              <a:rPr lang="tr-TR" dirty="0" smtClean="0"/>
              <a:t> </a:t>
            </a:r>
            <a:r>
              <a:rPr lang="tr-TR" dirty="0"/>
              <a:t>kelimesi klasik bir tanıma göre </a:t>
            </a:r>
            <a:r>
              <a:rPr lang="tr-TR" b="1" dirty="0">
                <a:solidFill>
                  <a:srgbClr val="00B050"/>
                </a:solidFill>
              </a:rPr>
              <a:t>“şahısların yaşamlarındaki normal ihtiyaçlarını gideren ve onlara fayda temin eden ilişkileri düzenleyen hükümler”</a:t>
            </a:r>
            <a:r>
              <a:rPr lang="tr-TR" dirty="0"/>
              <a:t> olarak tanımlanır ve şahısların normal medeni ilişkilerini ve hukuki işlemlerini ifade eder.</a:t>
            </a:r>
            <a:endParaRPr lang="tr-TR" dirty="0" smtClean="0"/>
          </a:p>
        </p:txBody>
      </p:sp>
    </p:spTree>
    <p:extLst>
      <p:ext uri="{BB962C8B-B14F-4D97-AF65-F5344CB8AC3E}">
        <p14:creationId xmlns:p14="http://schemas.microsoft.com/office/powerpoint/2010/main" val="1304328637"/>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351</TotalTime>
  <Words>1478</Words>
  <Application>Microsoft Office PowerPoint</Application>
  <PresentationFormat>Geniş ekran</PresentationFormat>
  <Paragraphs>104</Paragraphs>
  <Slides>30</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30</vt:i4>
      </vt:variant>
    </vt:vector>
  </HeadingPairs>
  <TitlesOfParts>
    <vt:vector size="36" baseType="lpstr">
      <vt:lpstr>Adobe Myungjo Std M</vt:lpstr>
      <vt:lpstr>Adobe Caslon Pro</vt:lpstr>
      <vt:lpstr>Arial</vt:lpstr>
      <vt:lpstr>Calibri</vt:lpstr>
      <vt:lpstr>Calibri Light</vt:lpstr>
      <vt:lpstr>Office Teması</vt:lpstr>
      <vt:lpstr> </vt:lpstr>
      <vt:lpstr>PowerPoint Sunusu</vt:lpstr>
      <vt:lpstr>Bu derste neler öğreneceğiz?</vt:lpstr>
      <vt:lpstr>İslam Fıkhının Sistematiği</vt:lpstr>
      <vt:lpstr>İslam Fıkhının Sistematiği</vt:lpstr>
      <vt:lpstr>İBÂDÂT</vt:lpstr>
      <vt:lpstr>İBÂDÂT</vt:lpstr>
      <vt:lpstr>İBÂDÂT</vt:lpstr>
      <vt:lpstr>MUÂMELÂT</vt:lpstr>
      <vt:lpstr>MUÂMELÂT</vt:lpstr>
      <vt:lpstr>MUÂMELÂT</vt:lpstr>
      <vt:lpstr>MUÂMELÂT</vt:lpstr>
      <vt:lpstr>MUÂMELÂT</vt:lpstr>
      <vt:lpstr>MUÂMELÂT</vt:lpstr>
      <vt:lpstr>Bilgi Notu!...</vt:lpstr>
      <vt:lpstr>UKÛBÂT</vt:lpstr>
      <vt:lpstr>UKÛBÂT</vt:lpstr>
      <vt:lpstr>Odaklanalım!...</vt:lpstr>
      <vt:lpstr>ALLAH HAKKI-KUL HAKKI AYRIMI VE SİSTEMATİKLE İLGİSİ</vt:lpstr>
      <vt:lpstr>Bir Örnek…</vt:lpstr>
      <vt:lpstr>Bir Örnek…</vt:lpstr>
      <vt:lpstr>ALLAH HAKKI-KUL HAKKI AYRIMI VE SİSTEMATİKLE İLGİSİ</vt:lpstr>
      <vt:lpstr>ALLAH HAKKI-KUL HAKKI AYRIMI VE SİSTEMATİKLE İLGİSİ</vt:lpstr>
      <vt:lpstr>Bilgi Notu…</vt:lpstr>
      <vt:lpstr>Bilgi Notu…</vt:lpstr>
      <vt:lpstr>Sıra sizde…</vt:lpstr>
      <vt:lpstr>Sıra sizde…</vt:lpstr>
      <vt:lpstr>Sıra sizde…</vt:lpstr>
      <vt:lpstr>Sıra sizde…</vt:lpstr>
      <vt:lpstr>Sıra sizde…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oguzkaan ekmekçi</dc:creator>
  <cp:lastModifiedBy>User</cp:lastModifiedBy>
  <cp:revision>45</cp:revision>
  <dcterms:created xsi:type="dcterms:W3CDTF">2020-11-30T19:20:16Z</dcterms:created>
  <dcterms:modified xsi:type="dcterms:W3CDTF">2020-12-21T19:58:53Z</dcterms:modified>
</cp:coreProperties>
</file>